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442" r:id="rId2"/>
    <p:sldId id="443" r:id="rId3"/>
    <p:sldId id="449" r:id="rId4"/>
    <p:sldId id="390" r:id="rId5"/>
    <p:sldId id="450" r:id="rId6"/>
    <p:sldId id="451" r:id="rId7"/>
    <p:sldId id="452" r:id="rId8"/>
    <p:sldId id="453" r:id="rId9"/>
    <p:sldId id="454" r:id="rId10"/>
    <p:sldId id="321" r:id="rId11"/>
  </p:sldIdLst>
  <p:sldSz cx="9144000" cy="6858000" type="screen4x3"/>
  <p:notesSz cx="6794500" cy="9931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62" userDrawn="1">
          <p15:clr>
            <a:srgbClr val="A4A3A4"/>
          </p15:clr>
        </p15:guide>
        <p15:guide id="2" pos="2177" userDrawn="1">
          <p15:clr>
            <a:srgbClr val="A4A3A4"/>
          </p15:clr>
        </p15:guide>
        <p15:guide id="3" orient="horz" pos="3129" userDrawn="1">
          <p15:clr>
            <a:srgbClr val="A4A3A4"/>
          </p15:clr>
        </p15:guide>
        <p15:guide id="4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oina.cretu" initials="d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FC2812"/>
    <a:srgbClr val="003366"/>
    <a:srgbClr val="BCC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070" autoAdjust="0"/>
  </p:normalViewPr>
  <p:slideViewPr>
    <p:cSldViewPr>
      <p:cViewPr>
        <p:scale>
          <a:sx n="81" d="100"/>
          <a:sy n="81" d="100"/>
        </p:scale>
        <p:origin x="-1080" y="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0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460" y="-84"/>
      </p:cViewPr>
      <p:guideLst>
        <p:guide orient="horz" pos="3162"/>
        <p:guide orient="horz" pos="3129"/>
        <p:guide pos="217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733" y="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55070D7-6F45-4867-8562-F18679E49EE9}" type="datetimeFigureOut">
              <a:rPr lang="ro-RO"/>
              <a:pPr>
                <a:defRPr/>
              </a:pPr>
              <a:t>01.02.2016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395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733" y="943395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B18BE95-9A24-4AA0-A21D-6F5EBCB5495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261362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733" y="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513F57D-D02A-4DF3-828D-8246D1119CE6}" type="datetimeFigureOut">
              <a:rPr lang="ro-RO"/>
              <a:pPr>
                <a:defRPr/>
              </a:pPr>
              <a:t>01.02.2016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2813" y="744538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22" tIns="45562" rIns="91122" bIns="45562" rtlCol="0" anchor="ctr"/>
          <a:lstStyle/>
          <a:p>
            <a:pPr lvl="0"/>
            <a:endParaRPr lang="ro-RO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8815" y="4718575"/>
            <a:ext cx="5436872" cy="4467451"/>
          </a:xfrm>
          <a:prstGeom prst="rect">
            <a:avLst/>
          </a:prstGeom>
        </p:spPr>
        <p:txBody>
          <a:bodyPr vert="horz" lIns="91122" tIns="45562" rIns="91122" bIns="45562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o-RO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395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733" y="943395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04A4B7-F955-4CD1-A2AB-A0E9A51EB12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26401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910639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27430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430998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4080572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3851725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16138894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6771338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16610087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18331775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3199586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7EE49-B334-42FB-8B2B-8EA23E794D1F}" type="datetimeFigureOut">
              <a:rPr lang="en-US"/>
              <a:pPr>
                <a:defRPr/>
              </a:pPr>
              <a:t>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A724-C9A4-4D8A-B51C-E0556B74F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1BBBD-D0B9-43CA-B1D4-FF01DB57A5EF}" type="datetimeFigureOut">
              <a:rPr lang="en-US"/>
              <a:pPr>
                <a:defRPr/>
              </a:pPr>
              <a:t>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D612-41B1-4A4D-82F0-4559A58C41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5E5BE-068A-43DC-B0FE-10C7ED041FBF}" type="datetimeFigureOut">
              <a:rPr lang="en-US"/>
              <a:pPr>
                <a:defRPr/>
              </a:pPr>
              <a:t>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B198-287B-45DF-841A-47D85C885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D4B09-AB38-4386-BE00-3A3B2DA94E62}" type="datetimeFigureOut">
              <a:rPr lang="en-US"/>
              <a:pPr>
                <a:defRPr/>
              </a:pPr>
              <a:t>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5E37-44CB-42F2-8E2E-23B311DCC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4DD5F-F430-4084-9DA2-C8EEB8DC3A7B}" type="datetimeFigureOut">
              <a:rPr lang="en-US"/>
              <a:pPr>
                <a:defRPr/>
              </a:pPr>
              <a:t>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AB04-5EC9-4E2F-839D-B67F822F3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93F7-573A-4FDF-B1F4-51087175C1E2}" type="datetimeFigureOut">
              <a:rPr lang="en-US"/>
              <a:pPr>
                <a:defRPr/>
              </a:pPr>
              <a:t>2/1/2016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EB0A-6571-4138-A4A4-B863B1FF2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6D615-AE49-4C8E-8E0F-671A9A4CF8CE}" type="datetimeFigureOut">
              <a:rPr lang="en-US"/>
              <a:pPr>
                <a:defRPr/>
              </a:pPr>
              <a:t>2/1/2016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532D-B66C-4E23-B9A3-1CAD12B36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9CF08-5D30-443F-B3E0-4F851ED8A57E}" type="datetimeFigureOut">
              <a:rPr lang="en-US"/>
              <a:pPr>
                <a:defRPr/>
              </a:pPr>
              <a:t>2/1/2016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0BE1-0F57-414C-95EF-27C907EDFE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83669-06F3-4AA2-8DC4-AB5A70213BEB}" type="datetimeFigureOut">
              <a:rPr lang="en-US"/>
              <a:pPr>
                <a:defRPr/>
              </a:pPr>
              <a:t>2/1/2016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BBBA-B36D-4C95-B115-FF5CE8FE09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A2BB0-BE66-441C-A426-9BB3EDFA3111}" type="datetimeFigureOut">
              <a:rPr lang="en-US"/>
              <a:pPr>
                <a:defRPr/>
              </a:pPr>
              <a:t>2/1/2016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6C3E-548B-4066-9B4E-0E0B3BD01F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CA149-A2D3-4C09-90E2-62B6DE6F99F3}" type="datetimeFigureOut">
              <a:rPr lang="en-US"/>
              <a:pPr>
                <a:defRPr/>
              </a:pPr>
              <a:t>2/1/2016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6C329-397D-4E26-BF63-0361B7209D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47E911-CD16-44AC-A4AD-592B35027E3E}" type="datetimeFigureOut">
              <a:rPr lang="en-US"/>
              <a:pPr>
                <a:defRPr/>
              </a:pPr>
              <a:t>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F09D9-480D-4A86-93AE-D15555D61F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47511" y="1312484"/>
            <a:ext cx="82296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INTERREG V-A </a:t>
            </a:r>
            <a:endParaRPr lang="ro-RO" sz="4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Rom</a:t>
            </a:r>
            <a:r>
              <a:rPr lang="ro-RO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â</a:t>
            </a:r>
            <a:r>
              <a:rPr lang="en-US" sz="4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nia</a:t>
            </a:r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-Bulgaria</a:t>
            </a:r>
            <a:endParaRPr lang="ro-RO" sz="4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endParaRPr lang="ro-RO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endParaRPr lang="ro-RO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r>
              <a:rPr lang="ro-RO" sz="4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GREȘELI FRECVENTE ÎNTÂLNITE LA </a:t>
            </a:r>
          </a:p>
          <a:p>
            <a:pPr algn="ctr"/>
            <a:r>
              <a:rPr lang="ro-RO" sz="4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APLICAȚIILE DEPUSE ÎN CADRUL PRIMULUI APEL</a:t>
            </a:r>
            <a:endParaRPr lang="en-US" sz="4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endParaRPr lang="en-US" sz="4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5835069"/>
            <a:ext cx="809284" cy="93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97" y="228601"/>
            <a:ext cx="2926404" cy="1047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994" y="178406"/>
            <a:ext cx="1110012" cy="96459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304" y="223812"/>
            <a:ext cx="1010709" cy="98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64917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1070">
        <p15:prstTrans prst="peelOff"/>
      </p:transition>
    </mc:Choice>
    <mc:Fallback>
      <p:transition spd="slow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374093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367" y="5867400"/>
            <a:ext cx="809625" cy="931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162800" y="76200"/>
            <a:ext cx="1600200" cy="97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730379" y="1871246"/>
            <a:ext cx="7924800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sz="4400" b="1" dirty="0" smtClean="0">
                <a:solidFill>
                  <a:srgbClr val="1F497D"/>
                </a:solidFill>
                <a:latin typeface="Trebuchet MS" pitchFamily="34" charset="0"/>
              </a:rPr>
              <a:t>Vă mulțumim pentru atenție!</a:t>
            </a:r>
            <a:endParaRPr lang="ro-RO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ctr"/>
            <a:endParaRPr lang="ro-RO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ctr"/>
            <a:r>
              <a:rPr lang="ro-RO" sz="4400" b="1" dirty="0" smtClean="0">
                <a:solidFill>
                  <a:srgbClr val="00B050"/>
                </a:solidFill>
                <a:latin typeface="Trebuchet MS" pitchFamily="34" charset="0"/>
              </a:rPr>
              <a:t>		Vă dorim succes și 		nicio greșeală!</a:t>
            </a:r>
            <a:endParaRPr lang="ro-RO" sz="4400" b="1" dirty="0">
              <a:solidFill>
                <a:srgbClr val="00B050"/>
              </a:solidFill>
              <a:latin typeface="Trebuchet MS" pitchFamily="34" charset="0"/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439449" y="5748567"/>
            <a:ext cx="7924800" cy="584775"/>
          </a:xfrm>
          <a:prstGeom prst="rect">
            <a:avLst/>
          </a:prstGeom>
          <a:noFill/>
          <a:ln w="9525">
            <a:solidFill>
              <a:schemeClr val="bg2">
                <a:lumMod val="90000"/>
              </a:schemeClr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sz="1600" b="1" i="1" dirty="0">
                <a:latin typeface="Trebuchet MS" pitchFamily="34" charset="0"/>
              </a:rPr>
              <a:t>Conținutul acestui material nu reprezintă în mod necesar poziția oficială a Uniunii Europene.</a:t>
            </a:r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609600" y="6429952"/>
            <a:ext cx="7924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b="1" dirty="0" smtClean="0">
                <a:latin typeface="Trebuchet MS" pitchFamily="34" charset="0"/>
              </a:rPr>
              <a:t>www.interregrobg.eu</a:t>
            </a:r>
            <a:endParaRPr lang="ro-RO" b="1" dirty="0">
              <a:latin typeface="Trebuchet MS" pitchFamily="34" charset="0"/>
            </a:endParaRPr>
          </a:p>
        </p:txBody>
      </p:sp>
      <p:pic>
        <p:nvPicPr>
          <p:cNvPr id="6146" name="Picture 2" descr="http://cdn.innovativelanguage.com/wordlists/media/thumb/8178_fit51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05" y="2988365"/>
            <a:ext cx="2262188" cy="226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eelOff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Title 2"/>
          <p:cNvSpPr>
            <a:spLocks noGrp="1"/>
          </p:cNvSpPr>
          <p:nvPr>
            <p:ph type="title" idx="4294967295"/>
          </p:nvPr>
        </p:nvSpPr>
        <p:spPr>
          <a:xfrm>
            <a:off x="152400" y="734055"/>
            <a:ext cx="8991600" cy="717790"/>
          </a:xfrm>
        </p:spPr>
        <p:txBody>
          <a:bodyPr/>
          <a:lstStyle/>
          <a:p>
            <a:r>
              <a:rPr lang="ro-RO" sz="3600" b="1" dirty="0" smtClean="0">
                <a:solidFill>
                  <a:srgbClr val="FF0000"/>
                </a:solidFill>
                <a:latin typeface="Trebuchet MS" pitchFamily="34" charset="0"/>
              </a:rPr>
              <a:t>ADMISIBILITATE</a:t>
            </a:r>
            <a:endParaRPr lang="en-US" sz="3600" b="1" dirty="0" smtClean="0">
              <a:solidFill>
                <a:srgbClr val="FF0000"/>
              </a:solidFill>
              <a:latin typeface="Trebuchet MS" pitchFamily="34" charset="0"/>
            </a:endParaRPr>
          </a:p>
        </p:txBody>
      </p:sp>
      <p:pic>
        <p:nvPicPr>
          <p:cNvPr id="23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48" y="6007664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9100" y="1451845"/>
            <a:ext cx="3657929" cy="5140440"/>
          </a:xfrm>
          <a:prstGeom prst="rect">
            <a:avLst/>
          </a:prstGeom>
        </p:spPr>
      </p:pic>
      <p:sp>
        <p:nvSpPr>
          <p:cNvPr id="24" name="Title 2"/>
          <p:cNvSpPr>
            <a:spLocks noGrp="1"/>
          </p:cNvSpPr>
          <p:nvPr>
            <p:ph type="title" idx="4294967295"/>
          </p:nvPr>
        </p:nvSpPr>
        <p:spPr>
          <a:xfrm>
            <a:off x="4572001" y="1547652"/>
            <a:ext cx="3733800" cy="4700747"/>
          </a:xfrm>
        </p:spPr>
        <p:txBody>
          <a:bodyPr/>
          <a:lstStyle/>
          <a:p>
            <a:pPr algn="just"/>
            <a:r>
              <a:rPr lang="ro-RO" sz="1800" b="1" dirty="0" smtClean="0">
                <a:latin typeface="Trebuchet MS" pitchFamily="34" charset="0"/>
              </a:rPr>
              <a:t>1. Informațiile de pe prima pagină a aplicației lipită pe pachet diferă de informațiile de pe prima pagină din interiorul pachetului.</a:t>
            </a:r>
            <a:br>
              <a:rPr lang="ro-RO" sz="1800" b="1" dirty="0" smtClean="0">
                <a:latin typeface="Trebuchet MS" pitchFamily="34" charset="0"/>
              </a:rPr>
            </a:br>
            <a:r>
              <a:rPr lang="ro-RO" sz="1800" b="1" dirty="0">
                <a:latin typeface="Trebuchet MS" pitchFamily="34" charset="0"/>
              </a:rPr>
              <a:t/>
            </a:r>
            <a:br>
              <a:rPr lang="ro-RO" sz="1800" b="1" dirty="0">
                <a:latin typeface="Trebuchet MS" pitchFamily="34" charset="0"/>
              </a:rPr>
            </a:br>
            <a:r>
              <a:rPr lang="ro-RO" sz="1800" b="1" dirty="0" smtClean="0">
                <a:latin typeface="Trebuchet MS" pitchFamily="34" charset="0"/>
              </a:rPr>
              <a:t>2. Lipsa unei copii pe format hârtie a aplicației depuse.</a:t>
            </a:r>
            <a:br>
              <a:rPr lang="ro-RO" sz="1800" b="1" dirty="0" smtClean="0">
                <a:latin typeface="Trebuchet MS" pitchFamily="34" charset="0"/>
              </a:rPr>
            </a:br>
            <a:r>
              <a:rPr lang="ro-RO" sz="1800" b="1" dirty="0">
                <a:latin typeface="Trebuchet MS" pitchFamily="34" charset="0"/>
              </a:rPr>
              <a:t/>
            </a:r>
            <a:br>
              <a:rPr lang="ro-RO" sz="1800" b="1" dirty="0">
                <a:latin typeface="Trebuchet MS" pitchFamily="34" charset="0"/>
              </a:rPr>
            </a:br>
            <a:r>
              <a:rPr lang="ro-RO" sz="1800" b="1" dirty="0" smtClean="0">
                <a:latin typeface="Trebuchet MS" pitchFamily="34" charset="0"/>
              </a:rPr>
              <a:t>3. CD-ul atașat nu conține niciun document scanat/ nu conține toate documentele atașate la aplicație.</a:t>
            </a:r>
            <a:endParaRPr lang="en-US" sz="1800" b="1" dirty="0" smtClean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1979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p14:dur="10"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380044"/>
            <a:ext cx="8229600" cy="1143000"/>
          </a:xfrm>
        </p:spPr>
        <p:txBody>
          <a:bodyPr/>
          <a:lstStyle/>
          <a:p>
            <a:r>
              <a:rPr lang="ro-RO" sz="3600" b="1" dirty="0" smtClean="0">
                <a:solidFill>
                  <a:srgbClr val="FF0000"/>
                </a:solidFill>
              </a:rPr>
              <a:t>ADMISIBILITATE</a:t>
            </a: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48" y="6007664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3074" name="Picture 2" descr="http://www.yanskladman.com/images/cd.gif"/>
          <p:cNvPicPr>
            <a:picLocks noGrp="1" noChangeAspect="1" noChangeArrowheads="1"/>
          </p:cNvPicPr>
          <p:nvPr>
            <p:ph idx="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1380044"/>
            <a:ext cx="1326589" cy="1220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itle 1"/>
          <p:cNvSpPr txBox="1">
            <a:spLocks/>
          </p:cNvSpPr>
          <p:nvPr/>
        </p:nvSpPr>
        <p:spPr bwMode="auto">
          <a:xfrm>
            <a:off x="1762622" y="3385182"/>
            <a:ext cx="7010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o-RO" sz="1800" b="1" dirty="0" smtClean="0"/>
              <a:t>4. Anexele nu sunt numerotate în versiunea electronică.</a:t>
            </a:r>
          </a:p>
          <a:p>
            <a:endParaRPr lang="ro-RO" sz="1800" b="1" dirty="0" smtClean="0"/>
          </a:p>
          <a:p>
            <a:r>
              <a:rPr lang="ro-RO" sz="1800" b="1" dirty="0" smtClean="0"/>
              <a:t>5. Diferență între informațiile din secținea </a:t>
            </a:r>
            <a:r>
              <a:rPr lang="ro-RO" sz="1800" b="1" i="1" dirty="0" smtClean="0"/>
              <a:t>1.3 Informații despre aplicant </a:t>
            </a:r>
            <a:r>
              <a:rPr lang="ro-RO" sz="1800" b="1" dirty="0" smtClean="0"/>
              <a:t>și anexa </a:t>
            </a:r>
            <a:r>
              <a:rPr lang="ro-RO" sz="1800" b="1" i="1" dirty="0" smtClean="0"/>
              <a:t>A.6 Declarația de parteneriat </a:t>
            </a:r>
            <a:r>
              <a:rPr lang="ro-RO" sz="1800" b="1" dirty="0" smtClean="0"/>
              <a:t>în ce privește structura parteneriatului.</a:t>
            </a:r>
          </a:p>
          <a:p>
            <a:endParaRPr lang="ro-RO" sz="1800" b="1" i="1" dirty="0"/>
          </a:p>
          <a:p>
            <a:r>
              <a:rPr lang="ro-RO" sz="1800" b="1" dirty="0" smtClean="0"/>
              <a:t>6. Anexele emise de părți terțe, nu sunt depuse și cu o traducere în limba engleză sau documentele legale sunt depuse numai în limba engleză, fără să fie depuse și în copie.</a:t>
            </a:r>
          </a:p>
          <a:p>
            <a:endParaRPr lang="ro-RO" sz="1800" b="1" dirty="0"/>
          </a:p>
          <a:p>
            <a:r>
              <a:rPr lang="ro-RO" sz="1800" b="1" dirty="0" smtClean="0"/>
              <a:t>7. OPIS-ul nu a fost completat sau a fost completat incomplet.</a:t>
            </a:r>
          </a:p>
          <a:p>
            <a:endParaRPr lang="ro-RO" sz="1800" b="1" dirty="0"/>
          </a:p>
          <a:p>
            <a:r>
              <a:rPr lang="ro-RO" sz="1800" b="1" dirty="0" smtClean="0"/>
              <a:t>8. Pentru proiectele declarate ca generatoare de venituri nu a fost atașată și analiza cost beneficiu și vice-versa.</a:t>
            </a:r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en-US" sz="1800" b="1" dirty="0"/>
          </a:p>
        </p:txBody>
      </p:sp>
      <p:pic>
        <p:nvPicPr>
          <p:cNvPr id="3084" name="Picture 12" descr="http://contenthub-static.s3.amazonaws.com/blog/wp-content/uploads/2013/12/English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74519">
            <a:off x="316967" y="3817103"/>
            <a:ext cx="1645120" cy="1097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197299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380044"/>
            <a:ext cx="8229600" cy="1143000"/>
          </a:xfrm>
        </p:spPr>
        <p:txBody>
          <a:bodyPr/>
          <a:lstStyle/>
          <a:p>
            <a:r>
              <a:rPr lang="ro-RO" sz="3600" b="1" dirty="0" smtClean="0">
                <a:solidFill>
                  <a:srgbClr val="FF0000"/>
                </a:solidFill>
              </a:rPr>
              <a:t>ADMISIBILITATE</a:t>
            </a: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48" y="6007664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sp>
        <p:nvSpPr>
          <p:cNvPr id="23" name="Title 1"/>
          <p:cNvSpPr txBox="1">
            <a:spLocks/>
          </p:cNvSpPr>
          <p:nvPr/>
        </p:nvSpPr>
        <p:spPr bwMode="auto">
          <a:xfrm>
            <a:off x="1600200" y="3616570"/>
            <a:ext cx="7172822" cy="94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800" b="1" dirty="0" smtClean="0"/>
              <a:t>9</a:t>
            </a:r>
            <a:r>
              <a:rPr lang="ro-RO" sz="1800" b="1" dirty="0" smtClean="0"/>
              <a:t>. </a:t>
            </a:r>
            <a:r>
              <a:rPr lang="en-US" sz="1800" b="1" dirty="0" err="1" smtClean="0"/>
              <a:t>Documente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tehnice</a:t>
            </a:r>
            <a:r>
              <a:rPr lang="en-US" sz="1800" b="1" dirty="0" smtClean="0"/>
              <a:t> </a:t>
            </a:r>
            <a:r>
              <a:rPr lang="ro-RO" sz="1800" b="1" dirty="0" smtClean="0"/>
              <a:t>lipsă sau parțial incomplete, în cazul proiectelor de investiție.</a:t>
            </a:r>
          </a:p>
          <a:p>
            <a:endParaRPr lang="ro-RO" sz="1800" b="1" dirty="0" smtClean="0"/>
          </a:p>
          <a:p>
            <a:r>
              <a:rPr lang="ro-RO" sz="1800" b="1" dirty="0" smtClean="0"/>
              <a:t>10. Aplicantul care efectuează investiția nu este proprietarul terenului și nu prezintă un acord explicit că îi este permisă efectuarea investiției </a:t>
            </a:r>
            <a:r>
              <a:rPr lang="ro-RO" sz="1800" b="1" i="1" dirty="0" smtClean="0"/>
              <a:t>(Anexa 8 – Documente privind proprietatea).</a:t>
            </a:r>
          </a:p>
          <a:p>
            <a:endParaRPr lang="ro-RO" sz="1800" b="1" i="1" dirty="0"/>
          </a:p>
          <a:p>
            <a:r>
              <a:rPr lang="ro-RO" sz="1800" b="1" dirty="0" smtClean="0"/>
              <a:t>11. Lipsa </a:t>
            </a:r>
            <a:r>
              <a:rPr lang="en-US" sz="1800" b="1" dirty="0" smtClean="0"/>
              <a:t>  </a:t>
            </a:r>
            <a:r>
              <a:rPr lang="en-US" sz="1800" b="1" dirty="0" err="1" smtClean="0"/>
              <a:t>studiului</a:t>
            </a:r>
            <a:r>
              <a:rPr lang="en-US" sz="1800" b="1" dirty="0" smtClean="0"/>
              <a:t> de </a:t>
            </a:r>
            <a:r>
              <a:rPr lang="en-US" sz="1800" b="1" dirty="0" err="1" smtClean="0"/>
              <a:t>fezabilitate</a:t>
            </a:r>
            <a:r>
              <a:rPr lang="en-US" sz="1800" b="1" dirty="0" smtClean="0"/>
              <a:t> </a:t>
            </a:r>
            <a:r>
              <a:rPr lang="en-US" sz="1800" b="1" dirty="0" smtClean="0"/>
              <a:t>/</a:t>
            </a:r>
            <a:r>
              <a:rPr lang="en-US" sz="1800" b="1" dirty="0" err="1" smtClean="0"/>
              <a:t>documente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tehnice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echivalente</a:t>
            </a:r>
            <a:r>
              <a:rPr lang="en-US" sz="1800" b="1" dirty="0" smtClean="0"/>
              <a:t> </a:t>
            </a:r>
            <a:r>
              <a:rPr lang="en-US" sz="1800" b="1" dirty="0"/>
              <a:t>-</a:t>
            </a:r>
            <a:r>
              <a:rPr lang="ro-RO" sz="1800" b="1" dirty="0" smtClean="0"/>
              <a:t> </a:t>
            </a:r>
            <a:r>
              <a:rPr lang="ro-RO" sz="1800" b="1" dirty="0" smtClean="0"/>
              <a:t>Anexa 9 (atașarea doar a Listelor de cantități).</a:t>
            </a:r>
          </a:p>
          <a:p>
            <a:endParaRPr lang="ro-RO" sz="1800" b="1" dirty="0"/>
          </a:p>
          <a:p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en-US" sz="1800" b="1" dirty="0"/>
          </a:p>
        </p:txBody>
      </p:sp>
      <p:pic>
        <p:nvPicPr>
          <p:cNvPr id="1026" name="Picture 2" descr="http://www.endsystems.co.uk/wp-content/uploads/technical-documentation-700x50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39970"/>
            <a:ext cx="1219200" cy="874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3.imimg.com/data3/IP/XY/MY-4681645/bill-of-quantities-250x250.jpe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71" y="4998847"/>
            <a:ext cx="1773757" cy="1175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56303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380044"/>
            <a:ext cx="8229600" cy="1143000"/>
          </a:xfrm>
        </p:spPr>
        <p:txBody>
          <a:bodyPr/>
          <a:lstStyle/>
          <a:p>
            <a:r>
              <a:rPr lang="ro-RO" sz="3600" b="1" dirty="0" smtClean="0">
                <a:solidFill>
                  <a:srgbClr val="FF0000"/>
                </a:solidFill>
              </a:rPr>
              <a:t>ELIGIBILITATE</a:t>
            </a: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48" y="6007664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sp>
        <p:nvSpPr>
          <p:cNvPr id="23" name="Title 1"/>
          <p:cNvSpPr txBox="1">
            <a:spLocks/>
          </p:cNvSpPr>
          <p:nvPr/>
        </p:nvSpPr>
        <p:spPr bwMode="auto">
          <a:xfrm>
            <a:off x="685800" y="3581400"/>
            <a:ext cx="8087222" cy="94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o-RO" sz="1800" b="1" dirty="0" smtClean="0"/>
              <a:t>1. Organisme sau filiale ale acestora care nu au personalitate juridică au aplicat în cadrul primului apel.</a:t>
            </a:r>
          </a:p>
          <a:p>
            <a:endParaRPr lang="ro-RO" sz="1800" b="1" dirty="0" smtClean="0"/>
          </a:p>
          <a:p>
            <a:r>
              <a:rPr lang="ro-RO" sz="1800" b="1" dirty="0" smtClean="0"/>
              <a:t>2. În aplicație nu a fost demonstrată contribuția la indicatorii de rezultat</a:t>
            </a:r>
          </a:p>
          <a:p>
            <a:pPr marL="342900" indent="-342900">
              <a:buAutoNum type="alphaLcPeriod"/>
            </a:pPr>
            <a:r>
              <a:rPr lang="ro-RO" sz="1800" b="1" i="1" dirty="0" smtClean="0"/>
              <a:t>Contribuția nu a fost cuantificată</a:t>
            </a:r>
          </a:p>
          <a:p>
            <a:pPr marL="342900" indent="-342900">
              <a:buAutoNum type="alphaLcPeriod"/>
            </a:pPr>
            <a:r>
              <a:rPr lang="ro-RO" sz="1800" b="1" i="1" dirty="0" smtClean="0"/>
              <a:t>Contribuția a fost cuantificată în altă secțiune decât secțiunea 2.2 Obiectivele proiectului și rezultate așteptate și secțiunea 2.4 Output-urile proiectului</a:t>
            </a:r>
          </a:p>
          <a:p>
            <a:pPr marL="342900" indent="-342900">
              <a:buAutoNum type="alphaLcPeriod"/>
            </a:pPr>
            <a:r>
              <a:rPr lang="ro-RO" sz="1800" b="1" i="1" dirty="0" smtClean="0"/>
              <a:t>c. Contribuția făcea referire la alte obiective specifice și nu la acelea la care proiectul se adresa.</a:t>
            </a:r>
          </a:p>
          <a:p>
            <a:pPr marL="342900" indent="-342900">
              <a:buAutoNum type="alphaLcPeriod"/>
            </a:pPr>
            <a:endParaRPr lang="ro-RO" sz="1800" b="1" i="1" dirty="0"/>
          </a:p>
          <a:p>
            <a:r>
              <a:rPr lang="ro-RO" sz="1800" b="1" i="1" dirty="0" smtClean="0"/>
              <a:t>3. Informațiile din secțiunile 2.2. și 2.4 au fost inversate sau suprapuse.</a:t>
            </a:r>
          </a:p>
          <a:p>
            <a:pPr marL="342900" indent="-342900">
              <a:buAutoNum type="alphaLcPeriod"/>
            </a:pPr>
            <a:endParaRPr lang="ro-RO" sz="1800" b="1" i="1" dirty="0" smtClean="0"/>
          </a:p>
          <a:p>
            <a:endParaRPr lang="ro-RO" sz="1800" b="1" dirty="0"/>
          </a:p>
          <a:p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en-US" sz="1800" b="1" dirty="0"/>
          </a:p>
        </p:txBody>
      </p:sp>
      <p:pic>
        <p:nvPicPr>
          <p:cNvPr id="2050" name="Picture 2" descr="http://www.problem-solving-for-business.com/image-files/key-performance-indicator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22" y="5181600"/>
            <a:ext cx="1930400" cy="139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77225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380044"/>
            <a:ext cx="8229600" cy="1143000"/>
          </a:xfrm>
        </p:spPr>
        <p:txBody>
          <a:bodyPr/>
          <a:lstStyle/>
          <a:p>
            <a:r>
              <a:rPr lang="ro-RO" sz="3600" b="1" dirty="0" smtClean="0">
                <a:solidFill>
                  <a:srgbClr val="FF0000"/>
                </a:solidFill>
              </a:rPr>
              <a:t>ELIGIBILITATE</a:t>
            </a: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48" y="6007664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sp>
        <p:nvSpPr>
          <p:cNvPr id="23" name="Title 1"/>
          <p:cNvSpPr txBox="1">
            <a:spLocks/>
          </p:cNvSpPr>
          <p:nvPr/>
        </p:nvSpPr>
        <p:spPr bwMode="auto">
          <a:xfrm>
            <a:off x="685800" y="3581400"/>
            <a:ext cx="8087222" cy="94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o-RO" sz="1800" b="1" dirty="0" smtClean="0"/>
              <a:t>4. Informații contradictorii referitoare la Axa prioritară asupra căreia ar fi trebuit să se adreseze aplicația.</a:t>
            </a:r>
          </a:p>
          <a:p>
            <a:endParaRPr lang="ro-RO" sz="1800" b="1" dirty="0" smtClean="0"/>
          </a:p>
          <a:p>
            <a:r>
              <a:rPr lang="ro-RO" sz="1800" b="1" dirty="0" smtClean="0"/>
              <a:t>5. Lipsa informațiilor referitoare la descrierea activităților organizate în afara ariei eligibile sau sunt prezentate în cadrul altor secțiuni. </a:t>
            </a:r>
            <a:endParaRPr lang="ro-RO" sz="1800" b="1" i="1" dirty="0" smtClean="0"/>
          </a:p>
          <a:p>
            <a:pPr marL="342900" indent="-342900">
              <a:buAutoNum type="alphaLcPeriod"/>
            </a:pPr>
            <a:endParaRPr lang="ro-RO" sz="1800" b="1" i="1" dirty="0"/>
          </a:p>
          <a:p>
            <a:r>
              <a:rPr lang="ro-RO" sz="1800" b="1" i="1" dirty="0" smtClean="0"/>
              <a:t>6. Suprapunerea sarcinilor alocate echipei de management și termenii de referință pentru serviciile ce se externalizează.</a:t>
            </a:r>
          </a:p>
          <a:p>
            <a:endParaRPr lang="ro-RO" sz="1800" b="1" i="1" dirty="0"/>
          </a:p>
          <a:p>
            <a:r>
              <a:rPr lang="ro-RO" sz="1800" b="1" i="1" dirty="0" smtClean="0"/>
              <a:t>                                     7. Metoda de selecție și mărimea grupurilor țintă nu sunt decsrise clar.</a:t>
            </a:r>
          </a:p>
          <a:p>
            <a:endParaRPr lang="ro-RO" sz="1800" b="1" i="1" dirty="0"/>
          </a:p>
          <a:p>
            <a:r>
              <a:rPr lang="ro-RO" sz="1800" b="1" i="1" dirty="0" smtClean="0"/>
              <a:t>8. Activitățile propuse nu sunt în concordanță cu obiectivul specific al Programului, căruia se adresează.</a:t>
            </a:r>
          </a:p>
          <a:p>
            <a:endParaRPr lang="ro-RO" sz="1800" b="1" dirty="0"/>
          </a:p>
          <a:p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en-US" sz="1800" b="1" dirty="0"/>
          </a:p>
        </p:txBody>
      </p:sp>
      <p:pic>
        <p:nvPicPr>
          <p:cNvPr id="3076" name="Picture 4" descr="http://blog.churchinsight.com/Images/content/769/44447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733800"/>
            <a:ext cx="1872586" cy="130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937574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91177"/>
            <a:ext cx="8229600" cy="1143000"/>
          </a:xfrm>
        </p:spPr>
        <p:txBody>
          <a:bodyPr/>
          <a:lstStyle/>
          <a:p>
            <a:r>
              <a:rPr lang="ro-RO" sz="3600" b="1" dirty="0" smtClean="0">
                <a:solidFill>
                  <a:srgbClr val="FF0000"/>
                </a:solidFill>
              </a:rPr>
              <a:t>VERIFICARE TEHNICĂ ȘI FINANCIARĂ</a:t>
            </a: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48" y="6007664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4098" name="Picture 2" descr="http://smilz.net/wp-content/uploads/2013/08/Offers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4177"/>
            <a:ext cx="3698804" cy="2474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itle 1"/>
          <p:cNvSpPr txBox="1">
            <a:spLocks/>
          </p:cNvSpPr>
          <p:nvPr/>
        </p:nvSpPr>
        <p:spPr bwMode="auto">
          <a:xfrm>
            <a:off x="685800" y="3812589"/>
            <a:ext cx="8087222" cy="94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o-RO" sz="1800" b="1" dirty="0" smtClean="0"/>
              <a:t>1. Lipsa justificării achizționării a diverselor echipamente sau pentru externalizarea unor servicii.</a:t>
            </a:r>
          </a:p>
          <a:p>
            <a:endParaRPr lang="ro-RO" sz="1800" b="1" dirty="0" smtClean="0"/>
          </a:p>
          <a:p>
            <a:r>
              <a:rPr lang="ro-RO" sz="1800" b="1" dirty="0" smtClean="0"/>
              <a:t>		2. Lipsa justificării achiziționării unor echipamente/servicii cu 		alți parametrii decât cei prevăzuți în Anexa C – Lista de plafoane. </a:t>
            </a:r>
            <a:endParaRPr lang="ro-RO" sz="1800" b="1" i="1" dirty="0" smtClean="0"/>
          </a:p>
          <a:p>
            <a:pPr marL="342900" indent="-342900">
              <a:buAutoNum type="alphaLcPeriod"/>
            </a:pPr>
            <a:endParaRPr lang="ro-RO" sz="1800" b="1" i="1" dirty="0"/>
          </a:p>
          <a:p>
            <a:r>
              <a:rPr lang="ro-RO" sz="1800" b="1" i="1" dirty="0" smtClean="0"/>
              <a:t>			3. Nerespectarea plafoanelor prevăzute în Anexa C: 			utilizarea plafoanelor pentru partenerii din Bulgaria de către cei din România și invers.</a:t>
            </a:r>
          </a:p>
          <a:p>
            <a:endParaRPr lang="ro-RO" sz="1800" b="1" i="1" dirty="0"/>
          </a:p>
          <a:p>
            <a:r>
              <a:rPr lang="ro-RO" sz="1800" b="1" i="1" dirty="0" smtClean="0"/>
              <a:t>4. Neprezentarea a 3 oferte sau o evaluare independentă pentru achiziționarea unor echipamente sau servicii care nu sunt cuprinse in Anexa C – Lista de plafoane.</a:t>
            </a:r>
          </a:p>
          <a:p>
            <a:endParaRPr lang="ro-RO" sz="1800" b="1" i="1" dirty="0"/>
          </a:p>
          <a:p>
            <a:r>
              <a:rPr lang="ro-RO" sz="1800" b="1" i="1" dirty="0" smtClean="0"/>
              <a:t>5. Depunerea unor oferte cu caracteristici tehnice diferite..</a:t>
            </a:r>
          </a:p>
          <a:p>
            <a:endParaRPr lang="ro-RO" sz="1800" b="1" dirty="0"/>
          </a:p>
          <a:p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29102997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91177"/>
            <a:ext cx="8229600" cy="1143000"/>
          </a:xfrm>
        </p:spPr>
        <p:txBody>
          <a:bodyPr/>
          <a:lstStyle/>
          <a:p>
            <a:r>
              <a:rPr lang="ro-RO" sz="3600" b="1" dirty="0" smtClean="0">
                <a:solidFill>
                  <a:srgbClr val="FF0000"/>
                </a:solidFill>
              </a:rPr>
              <a:t>VERIFICARE TEHNICĂ ȘI FINANCIARĂ</a:t>
            </a: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48" y="6007664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sp>
        <p:nvSpPr>
          <p:cNvPr id="23" name="Title 1"/>
          <p:cNvSpPr txBox="1">
            <a:spLocks/>
          </p:cNvSpPr>
          <p:nvPr/>
        </p:nvSpPr>
        <p:spPr bwMode="auto">
          <a:xfrm>
            <a:off x="685800" y="3812589"/>
            <a:ext cx="8087222" cy="94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o-RO" sz="1800" b="1" dirty="0" smtClean="0"/>
              <a:t>6. Încadrarea incorectă în buget a unor cheltuieli/ nerespecatrea </a:t>
            </a:r>
          </a:p>
          <a:p>
            <a:pPr algn="l"/>
            <a:r>
              <a:rPr lang="ro-RO" sz="1800" b="1" dirty="0" smtClean="0"/>
              <a:t>prevederilor din Lista de cheltuieli eligibile referitor la încadrarea în diverse categorii bugetare.</a:t>
            </a:r>
          </a:p>
          <a:p>
            <a:pPr algn="l"/>
            <a:endParaRPr lang="ro-RO" sz="1800" b="1" dirty="0" smtClean="0"/>
          </a:p>
          <a:p>
            <a:pPr algn="l"/>
            <a:r>
              <a:rPr lang="ro-RO" sz="1800" b="1" dirty="0" smtClean="0"/>
              <a:t>7. Neincluderea cheltuielilor referitoare la </a:t>
            </a:r>
          </a:p>
          <a:p>
            <a:pPr algn="l"/>
            <a:r>
              <a:rPr lang="ro-RO" sz="1800" b="1" dirty="0" smtClean="0"/>
              <a:t>project management în categoria bugetară aferentă </a:t>
            </a:r>
          </a:p>
          <a:p>
            <a:pPr algn="l"/>
            <a:r>
              <a:rPr lang="en-US" sz="1800" b="1" i="1" dirty="0" smtClean="0"/>
              <a:t>“</a:t>
            </a:r>
            <a:r>
              <a:rPr lang="en-US" sz="1800" b="1" i="1" dirty="0"/>
              <a:t>Out of which external expertise and services related </a:t>
            </a:r>
            <a:endParaRPr lang="ro-RO" sz="1800" b="1" i="1" dirty="0" smtClean="0"/>
          </a:p>
          <a:p>
            <a:pPr algn="l"/>
            <a:r>
              <a:rPr lang="en-US" sz="1800" b="1" i="1" dirty="0" smtClean="0"/>
              <a:t>to </a:t>
            </a:r>
            <a:r>
              <a:rPr lang="en-US" sz="1800" b="1" i="1" dirty="0"/>
              <a:t>the project management”</a:t>
            </a:r>
            <a:r>
              <a:rPr lang="ro-RO" sz="1800" b="1" i="1" dirty="0" smtClean="0"/>
              <a:t> </a:t>
            </a:r>
            <a:r>
              <a:rPr lang="ro-RO" sz="1800" b="1" dirty="0" smtClean="0"/>
              <a:t>. </a:t>
            </a:r>
            <a:endParaRPr lang="ro-RO" sz="1800" b="1" i="1" dirty="0" smtClean="0"/>
          </a:p>
          <a:p>
            <a:pPr marL="342900" indent="-342900" algn="l">
              <a:buAutoNum type="alphaLcPeriod"/>
            </a:pPr>
            <a:endParaRPr lang="ro-RO" sz="1800" b="1" i="1" dirty="0"/>
          </a:p>
          <a:p>
            <a:pPr algn="l"/>
            <a:r>
              <a:rPr lang="ro-RO" sz="1800" b="1" dirty="0" smtClean="0"/>
              <a:t>8. Necesitatea 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realiz</a:t>
            </a:r>
            <a:r>
              <a:rPr lang="ro-RO" sz="1800" b="1" dirty="0" smtClean="0"/>
              <a:t>ă</a:t>
            </a:r>
            <a:r>
              <a:rPr lang="en-US" sz="1800" b="1" dirty="0" err="1" smtClean="0"/>
              <a:t>rii</a:t>
            </a:r>
            <a:r>
              <a:rPr lang="en-US" sz="1800" b="1" dirty="0" smtClean="0"/>
              <a:t>  </a:t>
            </a:r>
            <a:r>
              <a:rPr lang="ro-RO" sz="1800" b="1" dirty="0" smtClean="0"/>
              <a:t>unor activități nu e descrisă la secțiunea </a:t>
            </a:r>
            <a:r>
              <a:rPr lang="ro-RO" sz="1800" b="1" dirty="0"/>
              <a:t>aferentă </a:t>
            </a:r>
            <a:r>
              <a:rPr lang="ro-RO" sz="1800" b="1" i="1" dirty="0"/>
              <a:t>2.3- Project activities.</a:t>
            </a:r>
            <a:endParaRPr lang="ro-RO" sz="1800" b="1" i="1" dirty="0" smtClean="0"/>
          </a:p>
          <a:p>
            <a:pPr algn="l"/>
            <a:endParaRPr lang="ro-RO" sz="1800" b="1" dirty="0"/>
          </a:p>
          <a:p>
            <a:pPr algn="l"/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en-US" sz="1800" b="1" dirty="0"/>
          </a:p>
        </p:txBody>
      </p:sp>
      <p:pic>
        <p:nvPicPr>
          <p:cNvPr id="5124" name="Picture 4" descr="https://electionssk1.blob.core.windows.net/photos/expenses%20%28Medium%2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952285"/>
            <a:ext cx="2819400" cy="1881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383618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91177"/>
            <a:ext cx="8229600" cy="1143000"/>
          </a:xfrm>
        </p:spPr>
        <p:txBody>
          <a:bodyPr/>
          <a:lstStyle/>
          <a:p>
            <a:r>
              <a:rPr lang="ro-RO" sz="3600" b="1" dirty="0" smtClean="0">
                <a:solidFill>
                  <a:srgbClr val="FF0000"/>
                </a:solidFill>
              </a:rPr>
              <a:t>www.interregrobg.eu</a:t>
            </a: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48" y="6007664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sp>
        <p:nvSpPr>
          <p:cNvPr id="23" name="Title 1"/>
          <p:cNvSpPr txBox="1">
            <a:spLocks/>
          </p:cNvSpPr>
          <p:nvPr/>
        </p:nvSpPr>
        <p:spPr bwMode="auto">
          <a:xfrm>
            <a:off x="685800" y="3812589"/>
            <a:ext cx="8087222" cy="94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algn="l">
              <a:buAutoNum type="alphaLcPeriod"/>
            </a:pPr>
            <a:endParaRPr lang="ro-RO" sz="1800" b="1" i="1" dirty="0"/>
          </a:p>
          <a:p>
            <a:pPr algn="l"/>
            <a:endParaRPr lang="ro-RO" sz="1800" b="1" dirty="0"/>
          </a:p>
          <a:p>
            <a:pPr algn="l"/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en-US" sz="1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88" y="1667884"/>
            <a:ext cx="8075933" cy="4187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40069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14085</TotalTime>
  <Words>505</Words>
  <Application>Microsoft Office PowerPoint</Application>
  <PresentationFormat>On-screen Show (4:3)</PresentationFormat>
  <Paragraphs>83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ADMISIBILITATE</vt:lpstr>
      <vt:lpstr>ADMISIBILITATE  </vt:lpstr>
      <vt:lpstr>ADMISIBILITATE  </vt:lpstr>
      <vt:lpstr>ELIGIBILITATE  </vt:lpstr>
      <vt:lpstr>ELIGIBILITATE  </vt:lpstr>
      <vt:lpstr>VERIFICARE TEHNICĂ ȘI FINANCIARĂ  </vt:lpstr>
      <vt:lpstr>VERIFICARE TEHNICĂ ȘI FINANCIARĂ  </vt:lpstr>
      <vt:lpstr>www.interregrobg.eu  </vt:lpstr>
      <vt:lpstr>PowerPoint Presentation</vt:lpstr>
    </vt:vector>
  </TitlesOfParts>
  <Company>MRQ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vmp</dc:creator>
  <cp:lastModifiedBy>doina.cretu</cp:lastModifiedBy>
  <cp:revision>1021</cp:revision>
  <cp:lastPrinted>2016-01-21T12:06:31Z</cp:lastPrinted>
  <dcterms:created xsi:type="dcterms:W3CDTF">2007-11-21T13:10:07Z</dcterms:created>
  <dcterms:modified xsi:type="dcterms:W3CDTF">2016-02-01T07:22:31Z</dcterms:modified>
</cp:coreProperties>
</file>