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44" r:id="rId2"/>
    <p:sldId id="445" r:id="rId3"/>
    <p:sldId id="446" r:id="rId4"/>
    <p:sldId id="457" r:id="rId5"/>
    <p:sldId id="463" r:id="rId6"/>
    <p:sldId id="448" r:id="rId7"/>
    <p:sldId id="449" r:id="rId8"/>
    <p:sldId id="450" r:id="rId9"/>
    <p:sldId id="452" r:id="rId10"/>
    <p:sldId id="454" r:id="rId11"/>
    <p:sldId id="459" r:id="rId12"/>
    <p:sldId id="462" r:id="rId13"/>
    <p:sldId id="456" r:id="rId14"/>
  </p:sldIdLst>
  <p:sldSz cx="9144000" cy="6858000" type="screen4x3"/>
  <p:notesSz cx="6645275" cy="9925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0" userDrawn="1">
          <p15:clr>
            <a:srgbClr val="A4A3A4"/>
          </p15:clr>
        </p15:guide>
        <p15:guide id="2" pos="2129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09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06" autoAdjust="0"/>
    <p:restoredTop sz="94004" autoAdjust="0"/>
  </p:normalViewPr>
  <p:slideViewPr>
    <p:cSldViewPr>
      <p:cViewPr varScale="1">
        <p:scale>
          <a:sx n="75" d="100"/>
          <a:sy n="75" d="100"/>
        </p:scale>
        <p:origin x="12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0"/>
        <p:guide pos="2129"/>
        <p:guide orient="horz" pos="3127"/>
        <p:guide pos="209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868376601439668E-2"/>
          <c:y val="7.025178538729171E-2"/>
          <c:w val="0.66747101166809597"/>
          <c:h val="0.7897289873649514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explosion val="1"/>
          </c:dPt>
          <c:dLbls>
            <c:dLbl>
              <c:idx val="0"/>
              <c:spPr/>
              <c:txPr>
                <a:bodyPr/>
                <a:lstStyle/>
                <a:p>
                  <a:pPr algn="ctr" rtl="0">
                    <a:defRPr lang="en-US" sz="1400" b="0" i="0" u="none" strike="noStrike" kern="1200" baseline="0">
                      <a:solidFill>
                        <a:prstClr val="black"/>
                      </a:solidFill>
                      <a:latin typeface="Trebuchet MS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 algn="ctr" rtl="0">
                    <a:defRPr lang="en-US" sz="1400" b="0" i="0" u="none" strike="noStrike" kern="1200" baseline="0">
                      <a:solidFill>
                        <a:prstClr val="black"/>
                      </a:solidFill>
                      <a:latin typeface="Trebuchet MS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 algn="ctr" rtl="0">
                    <a:defRPr lang="en-US" sz="1400" b="0" i="0" u="none" strike="noStrike" kern="1200" baseline="0">
                      <a:solidFill>
                        <a:prstClr val="black"/>
                      </a:solidFill>
                      <a:latin typeface="Trebuchet MS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23063107677578037"/>
                  <c:y val="-7.3577888000082275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latin typeface="Trebuchet MS" pitchFamily="34" charset="0"/>
                      </a:rPr>
                      <a:t>17,767,279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3485626207101471"/>
                  <c:y val="-3.5097147333623034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400" b="0" i="0" u="none" strike="noStrike" kern="1200" baseline="0">
                        <a:solidFill>
                          <a:prstClr val="black"/>
                        </a:solidFill>
                        <a:latin typeface="Trebuchet MS" pitchFamily="34" charset="0"/>
                        <a:ea typeface="+mn-ea"/>
                        <a:cs typeface="+mn-cs"/>
                      </a:defRPr>
                    </a:pPr>
                    <a:fld id="{ACA7BBFD-CEE4-432C-B6DE-BEC2B8B55323}" type="VALUE">
                      <a:rPr lang="en-US">
                        <a:latin typeface="Trebuchet MS" panose="020B0603020202020204" pitchFamily="34" charset="0"/>
                      </a:rPr>
                      <a:pPr algn="ctr" rtl="0">
                        <a:defRPr lang="en-US" sz="1400" b="0" i="0" u="none" strike="noStrike" kern="1200" baseline="0">
                          <a:solidFill>
                            <a:prstClr val="black"/>
                          </a:solidFill>
                          <a:latin typeface="Trebuchet MS" pitchFamily="34" charset="0"/>
                          <a:ea typeface="+mn-ea"/>
                          <a:cs typeface="+mn-cs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rebuchet MS" panose="020B0603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AP 1</c:v>
                </c:pt>
                <c:pt idx="1">
                  <c:v>AP 2</c:v>
                </c:pt>
                <c:pt idx="2">
                  <c:v>AP 3</c:v>
                </c:pt>
                <c:pt idx="3">
                  <c:v>AP 4</c:v>
                </c:pt>
                <c:pt idx="4">
                  <c:v>AP 5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96450936</c:v>
                </c:pt>
                <c:pt idx="1">
                  <c:v>63454564</c:v>
                </c:pt>
                <c:pt idx="2">
                  <c:v>48225468</c:v>
                </c:pt>
                <c:pt idx="3">
                  <c:v>17767279</c:v>
                </c:pt>
                <c:pt idx="4">
                  <c:v>12690913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042044272767791"/>
          <c:y val="0.51799297697073798"/>
          <c:w val="0.15379339375030951"/>
          <c:h val="0.377647456616038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64205" y="2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7921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64205" y="9427921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64205" y="2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65" tIns="45134" rIns="90265" bIns="45134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3906" y="4715558"/>
            <a:ext cx="5317464" cy="4464595"/>
          </a:xfrm>
          <a:prstGeom prst="rect">
            <a:avLst/>
          </a:prstGeom>
        </p:spPr>
        <p:txBody>
          <a:bodyPr vert="horz" lIns="90265" tIns="45134" rIns="90265" bIns="4513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7921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64205" y="9427921"/>
            <a:ext cx="2879516" cy="495534"/>
          </a:xfrm>
          <a:prstGeom prst="rect">
            <a:avLst/>
          </a:prstGeom>
        </p:spPr>
        <p:txBody>
          <a:bodyPr vert="horz" lIns="90265" tIns="45134" rIns="90265" bIns="45134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55826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58075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49479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86855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3504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60542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14102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15361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10806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44242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0391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97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6027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hyperlink" Target="https://www.youtube.com/channel/UCtgRgCcdOK5D2ZsBJrMPXew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12" Type="http://schemas.openxmlformats.org/officeDocument/2006/relationships/hyperlink" Target="https://twitter.com/ROBGProgramm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hyperlink" Target="https://www.facebook.com/RomaniaBulgariaCbcProgramme" TargetMode="External"/><Relationship Id="rId5" Type="http://schemas.openxmlformats.org/officeDocument/2006/relationships/image" Target="../media/image6.png"/><Relationship Id="rId10" Type="http://schemas.openxmlformats.org/officeDocument/2006/relationships/image" Target="../media/image22.png"/><Relationship Id="rId4" Type="http://schemas.openxmlformats.org/officeDocument/2006/relationships/image" Target="../media/image3.jpeg"/><Relationship Id="rId9" Type="http://schemas.openxmlformats.org/officeDocument/2006/relationships/image" Target="../media/image21.png"/><Relationship Id="rId1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helpdesk_robg@calarasicbc.ro" TargetMode="External"/><Relationship Id="rId3" Type="http://schemas.openxmlformats.org/officeDocument/2006/relationships/image" Target="../media/image24.jpeg"/><Relationship Id="rId7" Type="http://schemas.openxmlformats.org/officeDocument/2006/relationships/hyperlink" Target="mailto:NA-RO-BG@mrrb.government.b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robg@mdrap.ro" TargetMode="External"/><Relationship Id="rId5" Type="http://schemas.openxmlformats.org/officeDocument/2006/relationships/image" Target="../media/image25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2588" y="2481438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ro-RO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â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-Bulgaria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7" y="228601"/>
            <a:ext cx="2926404" cy="104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835069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9" y="178406"/>
            <a:ext cx="1110012" cy="9645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04" y="223812"/>
            <a:ext cx="1010709" cy="98183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31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70"/>
    </mc:Choice>
    <mc:Fallback xmlns="">
      <p:transition advClick="0" advTm="107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79413" y="414015"/>
            <a:ext cx="7985174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5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endParaRPr lang="ro-RO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eficientă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5.1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Creșterea capacității de cooperare și a eficienței instituțiilor publice în contextul cooperării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transfrontaliere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1603375" lvl="4" indent="-34290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endParaRPr lang="en-US" sz="1800" b="1" dirty="0" smtClean="0">
              <a:latin typeface="Trebuchet MS" pitchFamily="34" charset="0"/>
            </a:endParaRPr>
          </a:p>
          <a:p>
            <a:pPr marL="2222500" lvl="1" indent="-450850" algn="just" eaLnBrk="1" hangingPunct="1">
              <a:lnSpc>
                <a:spcPct val="80000"/>
              </a:lnSpc>
              <a:buFont typeface="Wingdings" pitchFamily="2" charset="2"/>
              <a:buChar char="§"/>
              <a:tabLst>
                <a:tab pos="1660525" algn="l"/>
              </a:tabLst>
              <a:defRPr/>
            </a:pPr>
            <a:r>
              <a:rPr lang="ro-RO" sz="2000" b="1" dirty="0" smtClean="0">
                <a:latin typeface="Trebuchet MS" pitchFamily="34" charset="0"/>
              </a:rPr>
              <a:t>100 </a:t>
            </a:r>
            <a:r>
              <a:rPr lang="en-US" sz="2000" b="1" dirty="0" err="1" smtClean="0">
                <a:latin typeface="Trebuchet MS" pitchFamily="34" charset="0"/>
              </a:rPr>
              <a:t>mecanisme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transfrontaliere</a:t>
            </a:r>
            <a:r>
              <a:rPr lang="en-US" sz="2000" b="1" dirty="0" smtClean="0">
                <a:latin typeface="Trebuchet MS" pitchFamily="34" charset="0"/>
              </a:rPr>
              <a:t> (</a:t>
            </a:r>
            <a:r>
              <a:rPr lang="en-US" sz="2000" b="1" dirty="0" err="1" smtClean="0">
                <a:latin typeface="Trebuchet MS" pitchFamily="34" charset="0"/>
              </a:rPr>
              <a:t>rețele</a:t>
            </a:r>
            <a:r>
              <a:rPr lang="en-US" sz="2000" b="1" dirty="0" smtClean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studii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politici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strategii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instrumente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pentru</a:t>
            </a:r>
            <a:r>
              <a:rPr lang="en-US" sz="2000" b="1" dirty="0">
                <a:latin typeface="Trebuchet MS" pitchFamily="34" charset="0"/>
              </a:rPr>
              <a:t> a </a:t>
            </a:r>
            <a:r>
              <a:rPr lang="en-US" sz="2000" b="1" dirty="0" err="1">
                <a:latin typeface="Trebuchet MS" pitchFamily="34" charset="0"/>
              </a:rPr>
              <a:t>facilita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schimburi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informații</a:t>
            </a:r>
            <a:r>
              <a:rPr lang="en-US" sz="2000" b="1" dirty="0">
                <a:latin typeface="Trebuchet MS" pitchFamily="34" charset="0"/>
              </a:rPr>
              <a:t>) de </a:t>
            </a:r>
            <a:r>
              <a:rPr lang="en-US" sz="2000" b="1" dirty="0" err="1">
                <a:latin typeface="Trebuchet MS" pitchFamily="34" charset="0"/>
              </a:rPr>
              <a:t>sporire</a:t>
            </a:r>
            <a:r>
              <a:rPr lang="en-US" sz="2000" b="1" dirty="0">
                <a:latin typeface="Trebuchet MS" pitchFamily="34" charset="0"/>
              </a:rPr>
              <a:t> a </a:t>
            </a:r>
            <a:r>
              <a:rPr lang="en-US" sz="2000" b="1" dirty="0" err="1">
                <a:latin typeface="Trebuchet MS" pitchFamily="34" charset="0"/>
              </a:rPr>
              <a:t>capacității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cooperare</a:t>
            </a: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9"/>
          <a:stretch/>
        </p:blipFill>
        <p:spPr>
          <a:xfrm>
            <a:off x="0" y="3429000"/>
            <a:ext cx="2840294" cy="24598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84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46272"/>
            <a:ext cx="7677186" cy="37005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6" y="1688226"/>
            <a:ext cx="7699834" cy="322003"/>
          </a:xfrm>
          <a:prstGeom prst="rect">
            <a:avLst/>
          </a:prstGeom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14386" y="1074722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2800" i="1" dirty="0" smtClean="0">
                <a:solidFill>
                  <a:srgbClr val="0070C0"/>
                </a:solidFill>
                <a:latin typeface="Trebuchet MS" pitchFamily="34" charset="0"/>
              </a:rPr>
              <a:t>site web: www.interregrobg.eu</a:t>
            </a:r>
            <a:endParaRPr lang="ro-RO" sz="2800" i="1" dirty="0">
              <a:solidFill>
                <a:srgbClr val="0070C0"/>
              </a:solidFill>
              <a:latin typeface="Trebuchet MS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37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8072">
            <a:off x="7551778" y="1925126"/>
            <a:ext cx="1074509" cy="919744"/>
          </a:xfrm>
          <a:prstGeom prst="rect">
            <a:avLst/>
          </a:prstGeom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98867"/>
            <a:ext cx="728376" cy="72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0" descr="https://lh3.ggpht.com/lSLM0xhCA1RZOwaQcjhlwmsvaIQYaP3c5qbDKCgLALhydrgExnaSKZdGa8S3YtRuVA=w30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2" y="2740069"/>
            <a:ext cx="845819" cy="84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02" y="3694229"/>
            <a:ext cx="1000565" cy="100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13286" y="1204608"/>
            <a:ext cx="27174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Ne găsiți pe:</a:t>
            </a:r>
            <a:endParaRPr lang="en-US" sz="3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81158" y="1953626"/>
            <a:ext cx="6869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o-RO" dirty="0">
                <a:latin typeface="Trebuchet MS" panose="020B0603020202020204" pitchFamily="34" charset="0"/>
                <a:hlinkClick r:id="rId11"/>
              </a:rPr>
              <a:t>https://www.facebook.com/RomaniaBulgariaCbcProgramme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1499" y="2945211"/>
            <a:ext cx="4811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o-RO" dirty="0">
                <a:latin typeface="Trebuchet MS" pitchFamily="34" charset="0"/>
                <a:hlinkClick r:id="rId12"/>
              </a:rPr>
              <a:t>https://twitter.com/ROBGProgramme</a:t>
            </a:r>
            <a:endParaRPr lang="ro-RO" dirty="0">
              <a:latin typeface="Trebuchet M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67534" y="4022870"/>
            <a:ext cx="7041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rebuchet MS" pitchFamily="34" charset="0"/>
                <a:hlinkClick r:id="rId13"/>
              </a:rPr>
              <a:t>https://www.youtube.com/channel/UCtgRgCcdOK5D2ZsBJrMPXew</a:t>
            </a:r>
            <a:r>
              <a:rPr lang="ro-RO" dirty="0">
                <a:latin typeface="Trebuchet MS" pitchFamily="34" charset="0"/>
              </a:rPr>
              <a:t> </a:t>
            </a:r>
            <a:endParaRPr lang="en-US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dirty="0">
              <a:latin typeface="Trebuchet MS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122">
            <a:off x="2730843" y="4617785"/>
            <a:ext cx="3363780" cy="22144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02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402804" y="1528758"/>
            <a:ext cx="79248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Vă mulțumim pentru atenție!</a:t>
            </a:r>
            <a:endParaRPr lang="en-US" sz="4400" b="1" dirty="0" smtClean="0">
              <a:solidFill>
                <a:srgbClr val="1F497D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rebuchet MS" pitchFamily="34" charset="0"/>
              </a:rPr>
              <a:t>Aveți întrebări?</a:t>
            </a:r>
            <a:endParaRPr lang="ro-RO" sz="40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3740933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Conținutul acestui material nu reprezintă în mod necesar poziția oficială a Uniunii Europene.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75" y="2785788"/>
            <a:ext cx="2028825" cy="22574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Rectangle 3"/>
          <p:cNvSpPr/>
          <p:nvPr/>
        </p:nvSpPr>
        <p:spPr>
          <a:xfrm>
            <a:off x="2286000" y="3560083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Trebuchet MS" pitchFamily="34" charset="0"/>
                <a:cs typeface="+mn-cs"/>
                <a:hlinkClick r:id="rId6"/>
              </a:rPr>
              <a:t>robg@mdrap.ro</a:t>
            </a:r>
            <a:r>
              <a:rPr lang="en-US" sz="2000" dirty="0">
                <a:solidFill>
                  <a:prstClr val="black"/>
                </a:solidFill>
                <a:latin typeface="Trebuchet MS" pitchFamily="34" charset="0"/>
                <a:cs typeface="+mn-cs"/>
              </a:rPr>
              <a:t>, </a:t>
            </a:r>
            <a:endParaRPr lang="en-US" sz="2000" dirty="0" smtClean="0">
              <a:solidFill>
                <a:prstClr val="black"/>
              </a:solidFill>
              <a:latin typeface="Trebuchet MS" pitchFamily="34" charset="0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Trebuchet MS" pitchFamily="34" charset="0"/>
                <a:cs typeface="+mn-cs"/>
                <a:hlinkClick r:id="rId7"/>
              </a:rPr>
              <a:t>NA-RO-BG@mrrb.government.bg</a:t>
            </a:r>
            <a:endParaRPr lang="en-US" sz="2000" dirty="0" smtClean="0">
              <a:solidFill>
                <a:prstClr val="black"/>
              </a:solidFill>
              <a:latin typeface="Trebuchet MS" pitchFamily="34" charset="0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Trebuchet MS" pitchFamily="34" charset="0"/>
                <a:cs typeface="+mn-cs"/>
                <a:hlinkClick r:id="rId8"/>
              </a:rPr>
              <a:t>helpdesk_robg@calarasicbc.ro</a:t>
            </a:r>
            <a:endParaRPr lang="en-US" sz="2000" dirty="0">
              <a:solidFill>
                <a:prstClr val="black"/>
              </a:solidFill>
              <a:latin typeface="Trebuchet MS" pitchFamily="34" charset="0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40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604278"/>
            <a:ext cx="8229600" cy="1143000"/>
          </a:xfrm>
        </p:spPr>
        <p:txBody>
          <a:bodyPr/>
          <a:lstStyle/>
          <a:p>
            <a:r>
              <a:rPr lang="ro-RO" sz="2600" b="1" dirty="0" smtClean="0">
                <a:latin typeface="Trebuchet MS" panose="020B0603020202020204" pitchFamily="34" charset="0"/>
              </a:rPr>
              <a:t>ORGANISMELE PROGRAMULUI</a:t>
            </a: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17928" y="1567367"/>
            <a:ext cx="8229600" cy="497518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Trebuchet MS" panose="020B0603020202020204" pitchFamily="34" charset="0"/>
              </a:rPr>
              <a:t>Autoritatea</a:t>
            </a:r>
            <a:r>
              <a:rPr lang="en-US" sz="2200" b="1" dirty="0" smtClean="0">
                <a:latin typeface="Trebuchet MS" panose="020B0603020202020204" pitchFamily="34" charset="0"/>
              </a:rPr>
              <a:t> </a:t>
            </a:r>
            <a:r>
              <a:rPr lang="en-US" sz="2200" b="1" dirty="0">
                <a:latin typeface="Trebuchet MS" panose="020B0603020202020204" pitchFamily="34" charset="0"/>
              </a:rPr>
              <a:t>de Management (AM</a:t>
            </a:r>
            <a:r>
              <a:rPr lang="en-US" sz="2200" b="1" dirty="0" smtClean="0">
                <a:latin typeface="Trebuchet MS" panose="020B0603020202020204" pitchFamily="34" charset="0"/>
              </a:rPr>
              <a:t>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bg-BG" sz="1800" dirty="0" smtClean="0">
                <a:latin typeface="Trebuchet MS" panose="020B0603020202020204" pitchFamily="34" charset="0"/>
              </a:rPr>
              <a:t>     </a:t>
            </a:r>
            <a:r>
              <a:rPr lang="it-IT" sz="1800" dirty="0" smtClean="0">
                <a:latin typeface="Trebuchet MS" panose="020B0603020202020204" pitchFamily="34" charset="0"/>
              </a:rPr>
              <a:t>Ministerul Dezvolt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rii Regionale </a:t>
            </a:r>
            <a:r>
              <a:rPr lang="it-IT" sz="1800" dirty="0">
                <a:latin typeface="Trebuchet MS" panose="020B0603020202020204" pitchFamily="34" charset="0"/>
              </a:rPr>
              <a:t>si </a:t>
            </a:r>
            <a:r>
              <a:rPr lang="it-IT" sz="1800" dirty="0" smtClean="0">
                <a:latin typeface="Trebuchet MS" panose="020B0603020202020204" pitchFamily="34" charset="0"/>
              </a:rPr>
              <a:t>Administra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iei </a:t>
            </a:r>
            <a:r>
              <a:rPr lang="it-IT" sz="1800" dirty="0">
                <a:latin typeface="Trebuchet MS" panose="020B0603020202020204" pitchFamily="34" charset="0"/>
              </a:rPr>
              <a:t>Publice din </a:t>
            </a:r>
            <a:r>
              <a:rPr lang="it-IT" sz="1800" dirty="0" smtClean="0">
                <a:latin typeface="Trebuchet MS" panose="020B0603020202020204" pitchFamily="34" charset="0"/>
              </a:rPr>
              <a:t>Rom</a:t>
            </a:r>
            <a:r>
              <a:rPr lang="ro-RO" sz="1800" dirty="0" smtClean="0">
                <a:latin typeface="Trebuchet MS" panose="020B0603020202020204" pitchFamily="34" charset="0"/>
              </a:rPr>
              <a:t>â</a:t>
            </a:r>
            <a:r>
              <a:rPr lang="it-IT" sz="1800" dirty="0" smtClean="0">
                <a:latin typeface="Trebuchet MS" panose="020B0603020202020204" pitchFamily="34" charset="0"/>
              </a:rPr>
              <a:t>nia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55713" indent="-285750">
              <a:buFontTx/>
              <a:buChar char="-"/>
            </a:pPr>
            <a:r>
              <a:rPr lang="it-IT" sz="1800" i="1" dirty="0" smtClean="0">
                <a:latin typeface="Trebuchet MS" panose="020B0603020202020204" pitchFamily="34" charset="0"/>
              </a:rPr>
              <a:t>are </a:t>
            </a:r>
            <a:r>
              <a:rPr lang="it-IT" sz="1800" i="1" dirty="0">
                <a:latin typeface="Trebuchet MS" panose="020B0603020202020204" pitchFamily="34" charset="0"/>
              </a:rPr>
              <a:t>responsabilitatea </a:t>
            </a:r>
            <a:r>
              <a:rPr lang="it-IT" sz="1800" i="1" dirty="0" smtClean="0">
                <a:latin typeface="Trebuchet MS" panose="020B0603020202020204" pitchFamily="34" charset="0"/>
              </a:rPr>
              <a:t>general</a:t>
            </a:r>
            <a:r>
              <a:rPr lang="ro-RO" sz="1800" i="1" dirty="0" smtClean="0">
                <a:latin typeface="Trebuchet MS" panose="020B0603020202020204" pitchFamily="34" charset="0"/>
              </a:rPr>
              <a:t>ă</a:t>
            </a:r>
            <a:r>
              <a:rPr lang="it-IT" sz="1800" i="1" dirty="0" smtClean="0">
                <a:latin typeface="Trebuchet MS" panose="020B0603020202020204" pitchFamily="34" charset="0"/>
              </a:rPr>
              <a:t> </a:t>
            </a:r>
            <a:r>
              <a:rPr lang="it-IT" sz="1800" i="1" dirty="0">
                <a:latin typeface="Trebuchet MS" panose="020B0603020202020204" pitchFamily="34" charset="0"/>
              </a:rPr>
              <a:t>a </a:t>
            </a:r>
            <a:r>
              <a:rPr lang="ro-RO" sz="1800" i="1" dirty="0">
                <a:latin typeface="Trebuchet MS" panose="020B0603020202020204" pitchFamily="34" charset="0"/>
              </a:rPr>
              <a:t>P</a:t>
            </a:r>
            <a:r>
              <a:rPr lang="it-IT" sz="1800" i="1" dirty="0" smtClean="0">
                <a:latin typeface="Trebuchet MS" panose="020B0603020202020204" pitchFamily="34" charset="0"/>
              </a:rPr>
              <a:t>rogramului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1255713" indent="-285750">
              <a:buFontTx/>
              <a:buChar char="-"/>
            </a:pPr>
            <a:r>
              <a:rPr lang="en-US" sz="1800" i="1" dirty="0">
                <a:latin typeface="Trebuchet MS" panose="020B0603020202020204" pitchFamily="34" charset="0"/>
              </a:rPr>
              <a:t>are </a:t>
            </a:r>
            <a:r>
              <a:rPr lang="ro-RO" sz="1800" i="1" dirty="0" smtClean="0">
                <a:latin typeface="Trebuchet MS" panose="020B0603020202020204" pitchFamily="34" charset="0"/>
              </a:rPr>
              <a:t>funcția</a:t>
            </a:r>
            <a:r>
              <a:rPr lang="en-US" sz="1800" i="1" dirty="0" smtClean="0">
                <a:latin typeface="Trebuchet MS" panose="020B0603020202020204" pitchFamily="34" charset="0"/>
              </a:rPr>
              <a:t> </a:t>
            </a:r>
            <a:r>
              <a:rPr lang="en-US" sz="1800" i="1" dirty="0">
                <a:latin typeface="Trebuchet MS" panose="020B0603020202020204" pitchFamily="34" charset="0"/>
              </a:rPr>
              <a:t>de </a:t>
            </a:r>
            <a:r>
              <a:rPr lang="en-US" sz="1800" i="1" dirty="0" err="1">
                <a:latin typeface="Trebuchet MS" panose="020B0603020202020204" pitchFamily="34" charset="0"/>
              </a:rPr>
              <a:t>certificare</a:t>
            </a:r>
            <a:r>
              <a:rPr lang="en-US" sz="1800" i="1" dirty="0">
                <a:latin typeface="Trebuchet MS" panose="020B0603020202020204" pitchFamily="34" charset="0"/>
              </a:rPr>
              <a:t> a </a:t>
            </a:r>
            <a:r>
              <a:rPr lang="en-US" sz="1800" i="1" dirty="0" err="1" smtClean="0">
                <a:latin typeface="Trebuchet MS" panose="020B0603020202020204" pitchFamily="34" charset="0"/>
              </a:rPr>
              <a:t>cheltuielilor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bg-BG" sz="5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 smtClean="0">
                <a:latin typeface="Trebuchet MS" panose="020B0603020202020204" pitchFamily="34" charset="0"/>
              </a:rPr>
              <a:t>Autoritatea</a:t>
            </a:r>
            <a:r>
              <a:rPr lang="en-US" sz="2200" b="1" dirty="0" smtClean="0">
                <a:latin typeface="Trebuchet MS" panose="020B0603020202020204" pitchFamily="34" charset="0"/>
              </a:rPr>
              <a:t> Na</a:t>
            </a:r>
            <a:r>
              <a:rPr lang="ro-RO" sz="2200" b="1" dirty="0">
                <a:latin typeface="Trebuchet MS" panose="020B0603020202020204" pitchFamily="34" charset="0"/>
              </a:rPr>
              <a:t>ț</a:t>
            </a:r>
            <a:r>
              <a:rPr lang="en-US" sz="2200" b="1" dirty="0" err="1" smtClean="0">
                <a:latin typeface="Trebuchet MS" panose="020B0603020202020204" pitchFamily="34" charset="0"/>
              </a:rPr>
              <a:t>ional</a:t>
            </a:r>
            <a:r>
              <a:rPr lang="ro-RO" sz="2200" b="1" dirty="0" smtClean="0">
                <a:latin typeface="Trebuchet MS" panose="020B0603020202020204" pitchFamily="34" charset="0"/>
              </a:rPr>
              <a:t>ă</a:t>
            </a:r>
            <a:r>
              <a:rPr lang="en-US" sz="2200" b="1" dirty="0" smtClean="0">
                <a:latin typeface="Trebuchet MS" panose="020B0603020202020204" pitchFamily="34" charset="0"/>
              </a:rPr>
              <a:t> </a:t>
            </a:r>
            <a:r>
              <a:rPr lang="en-US" sz="2200" b="1" dirty="0">
                <a:latin typeface="Trebuchet MS" panose="020B0603020202020204" pitchFamily="34" charset="0"/>
              </a:rPr>
              <a:t>(AN</a:t>
            </a:r>
            <a:r>
              <a:rPr lang="en-US" sz="2200" b="1" dirty="0" smtClean="0">
                <a:latin typeface="Trebuchet MS" panose="020B0603020202020204" pitchFamily="34" charset="0"/>
              </a:rPr>
              <a:t>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     </a:t>
            </a:r>
            <a:r>
              <a:rPr lang="it-IT" sz="1800" dirty="0" smtClean="0">
                <a:latin typeface="Trebuchet MS" panose="020B0603020202020204" pitchFamily="34" charset="0"/>
              </a:rPr>
              <a:t>Ministerul Dezvolt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rii </a:t>
            </a:r>
            <a:r>
              <a:rPr lang="it-IT" sz="1800" dirty="0">
                <a:latin typeface="Trebuchet MS" panose="020B0603020202020204" pitchFamily="34" charset="0"/>
              </a:rPr>
              <a:t>Regionale si </a:t>
            </a:r>
            <a:r>
              <a:rPr lang="it-IT" sz="1800" dirty="0" smtClean="0">
                <a:latin typeface="Trebuchet MS" panose="020B0603020202020204" pitchFamily="34" charset="0"/>
              </a:rPr>
              <a:t>Lucr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rilor </a:t>
            </a:r>
            <a:r>
              <a:rPr lang="it-IT" sz="1800" dirty="0">
                <a:latin typeface="Trebuchet MS" panose="020B0603020202020204" pitchFamily="34" charset="0"/>
              </a:rPr>
              <a:t>Publice din </a:t>
            </a:r>
            <a:r>
              <a:rPr lang="it-IT" sz="1800" dirty="0" smtClean="0">
                <a:latin typeface="Trebuchet MS" panose="020B0603020202020204" pitchFamily="34" charset="0"/>
              </a:rPr>
              <a:t>Bulgaria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omoloaga Autorității </a:t>
            </a:r>
            <a:r>
              <a:rPr lang="ro-RO" sz="1800" i="1" dirty="0">
                <a:latin typeface="Trebuchet MS" panose="020B0603020202020204" pitchFamily="34" charset="0"/>
              </a:rPr>
              <a:t>de </a:t>
            </a:r>
            <a:r>
              <a:rPr lang="ro-RO" sz="1800" i="1" dirty="0" smtClean="0">
                <a:latin typeface="Trebuchet MS" panose="020B0603020202020204" pitchFamily="34" charset="0"/>
              </a:rPr>
              <a:t>Management</a:t>
            </a:r>
          </a:p>
          <a:p>
            <a:pPr marL="914400" indent="0">
              <a:buNone/>
            </a:pPr>
            <a:endParaRPr lang="ro-RO" sz="500" i="1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>
                <a:latin typeface="Trebuchet MS" panose="020B0603020202020204" pitchFamily="34" charset="0"/>
              </a:rPr>
              <a:t>Secretariatul</a:t>
            </a:r>
            <a:r>
              <a:rPr lang="en-US" sz="2200" b="1" dirty="0">
                <a:latin typeface="Trebuchet MS" panose="020B0603020202020204" pitchFamily="34" charset="0"/>
              </a:rPr>
              <a:t> </a:t>
            </a:r>
            <a:r>
              <a:rPr lang="en-US" sz="2200" b="1" dirty="0" err="1">
                <a:latin typeface="Trebuchet MS" panose="020B0603020202020204" pitchFamily="34" charset="0"/>
              </a:rPr>
              <a:t>Comun</a:t>
            </a:r>
            <a:r>
              <a:rPr lang="en-US" sz="2200" b="1" dirty="0">
                <a:latin typeface="Trebuchet MS" panose="020B0603020202020204" pitchFamily="34" charset="0"/>
              </a:rPr>
              <a:t> (SC</a:t>
            </a:r>
            <a:r>
              <a:rPr lang="en-US" sz="2200" b="1" dirty="0" smtClean="0">
                <a:latin typeface="Trebuchet MS" panose="020B0603020202020204" pitchFamily="34" charset="0"/>
              </a:rPr>
              <a:t>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338138" indent="0">
              <a:buNone/>
            </a:pPr>
            <a:r>
              <a:rPr lang="it-IT" sz="1800" dirty="0" smtClean="0">
                <a:latin typeface="Trebuchet MS" panose="020B0603020202020204" pitchFamily="34" charset="0"/>
              </a:rPr>
              <a:t>Biroul </a:t>
            </a:r>
            <a:r>
              <a:rPr lang="it-IT" sz="1800" dirty="0">
                <a:latin typeface="Trebuchet MS" panose="020B0603020202020204" pitchFamily="34" charset="0"/>
              </a:rPr>
              <a:t>Regional pentru Cooperare </a:t>
            </a:r>
            <a:r>
              <a:rPr lang="it-IT" sz="1800" dirty="0" smtClean="0">
                <a:latin typeface="Trebuchet MS" panose="020B0603020202020204" pitchFamily="34" charset="0"/>
              </a:rPr>
              <a:t>Transfrontalier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 C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l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ra</a:t>
            </a:r>
            <a:r>
              <a:rPr lang="ro-RO" sz="1800" dirty="0" smtClean="0">
                <a:latin typeface="Trebuchet MS" panose="020B0603020202020204" pitchFamily="34" charset="0"/>
              </a:rPr>
              <a:t>ș</a:t>
            </a:r>
            <a:r>
              <a:rPr lang="it-IT" sz="1800" dirty="0" smtClean="0">
                <a:latin typeface="Trebuchet MS" panose="020B0603020202020204" pitchFamily="34" charset="0"/>
              </a:rPr>
              <a:t>i </a:t>
            </a:r>
            <a:r>
              <a:rPr lang="it-IT" sz="1800" dirty="0">
                <a:latin typeface="Trebuchet MS" panose="020B0603020202020204" pitchFamily="34" charset="0"/>
              </a:rPr>
              <a:t>pentru </a:t>
            </a:r>
            <a:r>
              <a:rPr lang="it-IT" sz="1800" dirty="0" smtClean="0">
                <a:latin typeface="Trebuchet MS" panose="020B0603020202020204" pitchFamily="34" charset="0"/>
              </a:rPr>
              <a:t>grani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a Rom</a:t>
            </a:r>
            <a:r>
              <a:rPr lang="ro-RO" sz="1800" dirty="0" smtClean="0">
                <a:latin typeface="Trebuchet MS" panose="020B0603020202020204" pitchFamily="34" charset="0"/>
              </a:rPr>
              <a:t>â</a:t>
            </a:r>
            <a:r>
              <a:rPr lang="it-IT" sz="1800" dirty="0" smtClean="0">
                <a:latin typeface="Trebuchet MS" panose="020B0603020202020204" pitchFamily="34" charset="0"/>
              </a:rPr>
              <a:t>nia-Bulgaria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asistă </a:t>
            </a:r>
            <a:r>
              <a:rPr lang="ro-RO" sz="1800" i="1" dirty="0">
                <a:latin typeface="Trebuchet MS" panose="020B0603020202020204" pitchFamily="34" charset="0"/>
              </a:rPr>
              <a:t>structurile de management ale programului î</a:t>
            </a:r>
            <a:r>
              <a:rPr lang="ro-RO" sz="1800" i="1" dirty="0" smtClean="0">
                <a:latin typeface="Trebuchet MS" panose="020B0603020202020204" pitchFamily="34" charset="0"/>
              </a:rPr>
              <a:t>n îndeplinirea atribuțiilor </a:t>
            </a:r>
            <a:r>
              <a:rPr lang="ro-RO" sz="1800" i="1" dirty="0">
                <a:latin typeface="Trebuchet MS" panose="020B0603020202020204" pitchFamily="34" charset="0"/>
              </a:rPr>
              <a:t>ce le revin si </a:t>
            </a:r>
            <a:r>
              <a:rPr lang="ro-RO" sz="1800" i="1" dirty="0" smtClean="0">
                <a:latin typeface="Trebuchet MS" panose="020B0603020202020204" pitchFamily="34" charset="0"/>
              </a:rPr>
              <a:t>asigură </a:t>
            </a:r>
            <a:r>
              <a:rPr lang="ro-RO" sz="1800" i="1" dirty="0">
                <a:latin typeface="Trebuchet MS" panose="020B0603020202020204" pitchFamily="34" charset="0"/>
              </a:rPr>
              <a:t>sprijin </a:t>
            </a:r>
            <a:r>
              <a:rPr lang="ro-RO" sz="1800" i="1" dirty="0" smtClean="0">
                <a:latin typeface="Trebuchet MS" panose="020B0603020202020204" pitchFamily="34" charset="0"/>
              </a:rPr>
              <a:t>beneficiarilor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200" b="1" dirty="0">
              <a:latin typeface="Trebuchet MS" panose="020B0603020202020204" pitchFamily="34" charset="0"/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835069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19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09263" y="520725"/>
            <a:ext cx="8229600" cy="1143000"/>
          </a:xfrm>
        </p:spPr>
        <p:txBody>
          <a:bodyPr/>
          <a:lstStyle/>
          <a:p>
            <a:r>
              <a:rPr lang="ro-RO" sz="26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ORGANISMELE PROGRAMULUI</a:t>
            </a:r>
            <a:endParaRPr lang="en-US" sz="26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42900" y="1385533"/>
            <a:ext cx="8458200" cy="497518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 smtClean="0">
                <a:latin typeface="Trebuchet MS" panose="020B0603020202020204" pitchFamily="34" charset="0"/>
              </a:rPr>
              <a:t>Autoritatea</a:t>
            </a:r>
            <a:r>
              <a:rPr lang="en-US" sz="2200" b="1" dirty="0" smtClean="0">
                <a:latin typeface="Trebuchet MS" panose="020B0603020202020204" pitchFamily="34" charset="0"/>
              </a:rPr>
              <a:t> </a:t>
            </a:r>
            <a:r>
              <a:rPr lang="en-US" sz="2200" b="1" dirty="0">
                <a:latin typeface="Trebuchet MS" panose="020B0603020202020204" pitchFamily="34" charset="0"/>
              </a:rPr>
              <a:t>de Audit (AA)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bg-BG" sz="1800" dirty="0" smtClean="0">
                <a:latin typeface="Trebuchet MS" panose="020B0603020202020204" pitchFamily="34" charset="0"/>
              </a:rPr>
              <a:t>     </a:t>
            </a:r>
            <a:r>
              <a:rPr lang="it-IT" sz="1800" dirty="0" smtClean="0">
                <a:latin typeface="Trebuchet MS" panose="020B0603020202020204" pitchFamily="34" charset="0"/>
              </a:rPr>
              <a:t>Curtea </a:t>
            </a:r>
            <a:r>
              <a:rPr lang="it-IT" sz="1800" dirty="0">
                <a:latin typeface="Trebuchet MS" panose="020B0603020202020204" pitchFamily="34" charset="0"/>
              </a:rPr>
              <a:t>de Conturi a Romaniei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195388" indent="-285750">
              <a:buFontTx/>
              <a:buChar char="-"/>
            </a:pPr>
            <a:r>
              <a:rPr lang="it-IT" sz="1800" i="1" dirty="0" smtClean="0">
                <a:latin typeface="Trebuchet MS" panose="020B0603020202020204" pitchFamily="34" charset="0"/>
              </a:rPr>
              <a:t>efectueaz</a:t>
            </a:r>
            <a:r>
              <a:rPr lang="ro-RO" sz="1800" i="1" dirty="0" smtClean="0">
                <a:latin typeface="Trebuchet MS" panose="020B0603020202020204" pitchFamily="34" charset="0"/>
              </a:rPr>
              <a:t>ă</a:t>
            </a:r>
            <a:r>
              <a:rPr lang="it-IT" sz="1800" i="1" dirty="0" smtClean="0">
                <a:latin typeface="Trebuchet MS" panose="020B0603020202020204" pitchFamily="34" charset="0"/>
              </a:rPr>
              <a:t> </a:t>
            </a:r>
            <a:r>
              <a:rPr lang="it-IT" sz="1800" i="1" dirty="0">
                <a:latin typeface="Trebuchet MS" panose="020B0603020202020204" pitchFamily="34" charset="0"/>
              </a:rPr>
              <a:t>misiuni de audit </a:t>
            </a:r>
            <a:r>
              <a:rPr lang="ro-RO" sz="1800" i="1" dirty="0" smtClean="0">
                <a:latin typeface="Trebuchet MS" panose="020B0603020202020204" pitchFamily="34" charset="0"/>
              </a:rPr>
              <a:t>î</a:t>
            </a:r>
            <a:r>
              <a:rPr lang="it-IT" sz="1800" i="1" dirty="0" smtClean="0">
                <a:latin typeface="Trebuchet MS" panose="020B0603020202020204" pitchFamily="34" charset="0"/>
              </a:rPr>
              <a:t>n </a:t>
            </a:r>
            <a:r>
              <a:rPr lang="it-IT" sz="1800" i="1" dirty="0">
                <a:latin typeface="Trebuchet MS" panose="020B0603020202020204" pitchFamily="34" charset="0"/>
              </a:rPr>
              <a:t>vederea </a:t>
            </a:r>
            <a:r>
              <a:rPr lang="ro-RO" sz="1800" i="1" dirty="0" smtClean="0">
                <a:latin typeface="Trebuchet MS" panose="020B0603020202020204" pitchFamily="34" charset="0"/>
              </a:rPr>
              <a:t>verificării</a:t>
            </a:r>
            <a:r>
              <a:rPr lang="it-IT" sz="1800" i="1" dirty="0" smtClean="0">
                <a:latin typeface="Trebuchet MS" panose="020B0603020202020204" pitchFamily="34" charset="0"/>
              </a:rPr>
              <a:t> func</a:t>
            </a:r>
            <a:r>
              <a:rPr lang="ro-RO" sz="1800" i="1" dirty="0" smtClean="0">
                <a:latin typeface="Trebuchet MS" panose="020B0603020202020204" pitchFamily="34" charset="0"/>
              </a:rPr>
              <a:t>ț</a:t>
            </a:r>
            <a:r>
              <a:rPr lang="it-IT" sz="1800" i="1" dirty="0" smtClean="0">
                <a:latin typeface="Trebuchet MS" panose="020B0603020202020204" pitchFamily="34" charset="0"/>
              </a:rPr>
              <a:t>ion</a:t>
            </a:r>
            <a:r>
              <a:rPr lang="ro-RO" sz="1800" i="1" dirty="0" smtClean="0">
                <a:latin typeface="Trebuchet MS" panose="020B0603020202020204" pitchFamily="34" charset="0"/>
              </a:rPr>
              <a:t>ă</a:t>
            </a:r>
            <a:r>
              <a:rPr lang="it-IT" sz="1800" i="1" dirty="0" smtClean="0">
                <a:latin typeface="Trebuchet MS" panose="020B0603020202020204" pitchFamily="34" charset="0"/>
              </a:rPr>
              <a:t>rii </a:t>
            </a:r>
            <a:r>
              <a:rPr lang="it-IT" sz="1800" i="1" dirty="0">
                <a:latin typeface="Trebuchet MS" panose="020B0603020202020204" pitchFamily="34" charset="0"/>
              </a:rPr>
              <a:t>eficiente a sistemului de </a:t>
            </a:r>
            <a:r>
              <a:rPr lang="it-IT" sz="1800" i="1" dirty="0" smtClean="0">
                <a:latin typeface="Trebuchet MS" panose="020B0603020202020204" pitchFamily="34" charset="0"/>
              </a:rPr>
              <a:t>management </a:t>
            </a:r>
            <a:r>
              <a:rPr lang="it-IT" sz="1800" i="1" dirty="0">
                <a:latin typeface="Trebuchet MS" panose="020B0603020202020204" pitchFamily="34" charset="0"/>
              </a:rPr>
              <a:t>și control al </a:t>
            </a:r>
            <a:r>
              <a:rPr lang="it-IT" sz="1800" i="1" dirty="0" smtClean="0">
                <a:latin typeface="Trebuchet MS" panose="020B0603020202020204" pitchFamily="34" charset="0"/>
              </a:rPr>
              <a:t>Programului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bg-BG" sz="1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>
                <a:latin typeface="Trebuchet MS" panose="020B0603020202020204" pitchFamily="34" charset="0"/>
              </a:rPr>
              <a:t>Comitetul</a:t>
            </a:r>
            <a:r>
              <a:rPr lang="en-US" sz="2200" b="1" dirty="0">
                <a:latin typeface="Trebuchet MS" panose="020B0603020202020204" pitchFamily="34" charset="0"/>
              </a:rPr>
              <a:t> de </a:t>
            </a:r>
            <a:r>
              <a:rPr lang="en-US" sz="2200" b="1" dirty="0" err="1">
                <a:latin typeface="Trebuchet MS" panose="020B0603020202020204" pitchFamily="34" charset="0"/>
              </a:rPr>
              <a:t>Monitorizare</a:t>
            </a:r>
            <a:r>
              <a:rPr lang="en-US" sz="2200" b="1" dirty="0">
                <a:latin typeface="Trebuchet MS" panose="020B0603020202020204" pitchFamily="34" charset="0"/>
              </a:rPr>
              <a:t> (</a:t>
            </a:r>
            <a:r>
              <a:rPr lang="en-US" sz="2200" b="1" dirty="0" smtClean="0">
                <a:latin typeface="Trebuchet MS" panose="020B0603020202020204" pitchFamily="34" charset="0"/>
              </a:rPr>
              <a:t>CM)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338138" indent="0" algn="just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F</a:t>
            </a:r>
            <a:r>
              <a:rPr lang="it-IT" sz="1800" dirty="0" smtClean="0">
                <a:latin typeface="Trebuchet MS" panose="020B0603020202020204" pitchFamily="34" charset="0"/>
              </a:rPr>
              <a:t>ormat </a:t>
            </a:r>
            <a:r>
              <a:rPr lang="it-IT" sz="1800" dirty="0">
                <a:latin typeface="Trebuchet MS" panose="020B0603020202020204" pitchFamily="34" charset="0"/>
              </a:rPr>
              <a:t>din </a:t>
            </a:r>
            <a:r>
              <a:rPr lang="it-IT" sz="1800" dirty="0" smtClean="0">
                <a:latin typeface="Trebuchet MS" panose="020B0603020202020204" pitchFamily="34" charset="0"/>
              </a:rPr>
              <a:t>reprezentan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i </a:t>
            </a:r>
            <a:r>
              <a:rPr lang="it-IT" sz="1800" dirty="0">
                <a:latin typeface="Trebuchet MS" panose="020B0603020202020204" pitchFamily="34" charset="0"/>
              </a:rPr>
              <a:t>la nivel </a:t>
            </a:r>
            <a:r>
              <a:rPr lang="it-IT" sz="1800" dirty="0" smtClean="0">
                <a:latin typeface="Trebuchet MS" panose="020B0603020202020204" pitchFamily="34" charset="0"/>
              </a:rPr>
              <a:t>na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ional</a:t>
            </a:r>
            <a:r>
              <a:rPr lang="it-IT" sz="1800" dirty="0">
                <a:latin typeface="Trebuchet MS" panose="020B0603020202020204" pitchFamily="34" charset="0"/>
              </a:rPr>
              <a:t>, regional si local din ambele </a:t>
            </a:r>
            <a:r>
              <a:rPr lang="ro-RO" sz="1800" dirty="0" err="1" smtClean="0">
                <a:latin typeface="Trebuchet MS" panose="020B0603020202020204" pitchFamily="34" charset="0"/>
              </a:rPr>
              <a:t>ță</a:t>
            </a:r>
            <a:r>
              <a:rPr lang="it-IT" sz="1800" dirty="0" smtClean="0">
                <a:latin typeface="Trebuchet MS" panose="020B0603020202020204" pitchFamily="34" charset="0"/>
              </a:rPr>
              <a:t>ri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r>
              <a:rPr lang="ro-RO" sz="1800" dirty="0">
                <a:latin typeface="Trebuchet MS" panose="020B0603020202020204" pitchFamily="34" charset="0"/>
              </a:rPr>
              <a:t>Președinția alternează anual între cele doua State Membre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o-RO" sz="1800" i="1" dirty="0">
                <a:latin typeface="Trebuchet MS" panose="020B0603020202020204" pitchFamily="34" charset="0"/>
              </a:rPr>
              <a:t>s</a:t>
            </a:r>
            <a:r>
              <a:rPr lang="ro-RO" sz="1800" i="1" dirty="0" smtClean="0">
                <a:latin typeface="Trebuchet MS" panose="020B0603020202020204" pitchFamily="34" charset="0"/>
              </a:rPr>
              <a:t>upraveghează Programul</a:t>
            </a:r>
          </a:p>
          <a:p>
            <a:pPr marL="1200150" indent="-285750">
              <a:buFontTx/>
              <a:buChar char="-"/>
            </a:pPr>
            <a:r>
              <a:rPr lang="it-IT" sz="1800" i="1" dirty="0">
                <a:latin typeface="Trebuchet MS" panose="020B0603020202020204" pitchFamily="34" charset="0"/>
              </a:rPr>
              <a:t>responsabil pentru deciziile sale strategice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914400" indent="0">
              <a:buNone/>
            </a:pPr>
            <a:endParaRPr lang="ro-RO" sz="100" i="1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>
                <a:latin typeface="Trebuchet MS" panose="020B0603020202020204" pitchFamily="34" charset="0"/>
              </a:rPr>
              <a:t>Control de Prim </a:t>
            </a:r>
            <a:r>
              <a:rPr lang="en-US" sz="2200" b="1" dirty="0" err="1" smtClean="0">
                <a:latin typeface="Trebuchet MS" panose="020B0603020202020204" pitchFamily="34" charset="0"/>
              </a:rPr>
              <a:t>Nivel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338138" indent="0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Fiecare stat desemnează controlori de prim nivel.</a:t>
            </a:r>
          </a:p>
          <a:p>
            <a:pPr marL="338138" indent="0">
              <a:buNone/>
            </a:pPr>
            <a:r>
              <a:rPr lang="ro-RO" sz="1800" u="sng" dirty="0">
                <a:latin typeface="Trebuchet MS" panose="020B0603020202020204" pitchFamily="34" charset="0"/>
              </a:rPr>
              <a:t>România</a:t>
            </a:r>
            <a:r>
              <a:rPr lang="ro-RO" sz="1800" dirty="0">
                <a:latin typeface="Trebuchet MS" panose="020B0603020202020204" pitchFamily="34" charset="0"/>
              </a:rPr>
              <a:t>: </a:t>
            </a:r>
            <a:r>
              <a:rPr lang="it-IT" sz="1800" dirty="0">
                <a:latin typeface="Trebuchet MS" panose="020B0603020202020204" pitchFamily="34" charset="0"/>
              </a:rPr>
              <a:t>Biroul Regional pentru Cooperare Transfrontalier</a:t>
            </a:r>
            <a:r>
              <a:rPr lang="ro-RO" sz="1800" dirty="0">
                <a:latin typeface="Trebuchet MS" panose="020B0603020202020204" pitchFamily="34" charset="0"/>
              </a:rPr>
              <a:t>ă</a:t>
            </a:r>
            <a:r>
              <a:rPr lang="it-IT" sz="1800" dirty="0">
                <a:latin typeface="Trebuchet MS" panose="020B0603020202020204" pitchFamily="34" charset="0"/>
              </a:rPr>
              <a:t> C</a:t>
            </a:r>
            <a:r>
              <a:rPr lang="ro-RO" sz="1800" dirty="0">
                <a:latin typeface="Trebuchet MS" panose="020B0603020202020204" pitchFamily="34" charset="0"/>
              </a:rPr>
              <a:t>ă</a:t>
            </a:r>
            <a:r>
              <a:rPr lang="it-IT" sz="1800" dirty="0">
                <a:latin typeface="Trebuchet MS" panose="020B0603020202020204" pitchFamily="34" charset="0"/>
              </a:rPr>
              <a:t>l</a:t>
            </a:r>
            <a:r>
              <a:rPr lang="ro-RO" sz="1800" dirty="0">
                <a:latin typeface="Trebuchet MS" panose="020B0603020202020204" pitchFamily="34" charset="0"/>
              </a:rPr>
              <a:t>ă</a:t>
            </a:r>
            <a:r>
              <a:rPr lang="it-IT" sz="1800" dirty="0">
                <a:latin typeface="Trebuchet MS" panose="020B0603020202020204" pitchFamily="34" charset="0"/>
              </a:rPr>
              <a:t>ra</a:t>
            </a:r>
            <a:r>
              <a:rPr lang="ro-RO" sz="1800" dirty="0">
                <a:latin typeface="Trebuchet MS" panose="020B0603020202020204" pitchFamily="34" charset="0"/>
              </a:rPr>
              <a:t>ș</a:t>
            </a:r>
            <a:r>
              <a:rPr lang="it-IT" sz="1800" dirty="0">
                <a:latin typeface="Trebuchet MS" panose="020B0603020202020204" pitchFamily="34" charset="0"/>
              </a:rPr>
              <a:t>i pentru grani</a:t>
            </a:r>
            <a:r>
              <a:rPr lang="ro-RO" sz="1800" dirty="0">
                <a:latin typeface="Trebuchet MS" panose="020B0603020202020204" pitchFamily="34" charset="0"/>
              </a:rPr>
              <a:t>ț</a:t>
            </a:r>
            <a:r>
              <a:rPr lang="it-IT" sz="1800" dirty="0">
                <a:latin typeface="Trebuchet MS" panose="020B0603020202020204" pitchFamily="34" charset="0"/>
              </a:rPr>
              <a:t>a Rom</a:t>
            </a:r>
            <a:r>
              <a:rPr lang="ro-RO" sz="1800" dirty="0">
                <a:latin typeface="Trebuchet MS" panose="020B0603020202020204" pitchFamily="34" charset="0"/>
              </a:rPr>
              <a:t>â</a:t>
            </a:r>
            <a:r>
              <a:rPr lang="it-IT" sz="1800" dirty="0">
                <a:latin typeface="Trebuchet MS" panose="020B0603020202020204" pitchFamily="34" charset="0"/>
              </a:rPr>
              <a:t>nia-Bulgaria</a:t>
            </a:r>
            <a:endParaRPr lang="ro-RO" sz="1800" dirty="0">
              <a:latin typeface="Trebuchet MS" panose="020B0603020202020204" pitchFamily="34" charset="0"/>
            </a:endParaRPr>
          </a:p>
          <a:p>
            <a:pPr marL="338138" indent="0">
              <a:buNone/>
            </a:pPr>
            <a:r>
              <a:rPr lang="ro-RO" sz="1800" u="sng" dirty="0" smtClean="0">
                <a:latin typeface="Trebuchet MS" panose="020B0603020202020204" pitchFamily="34" charset="0"/>
              </a:rPr>
              <a:t>Bulgaria</a:t>
            </a:r>
            <a:r>
              <a:rPr lang="ro-RO" sz="1800" dirty="0" smtClean="0">
                <a:latin typeface="Trebuchet MS" panose="020B0603020202020204" pitchFamily="34" charset="0"/>
              </a:rPr>
              <a:t>: </a:t>
            </a:r>
            <a:r>
              <a:rPr lang="it-IT" sz="1800" dirty="0">
                <a:latin typeface="Trebuchet MS" panose="020B0603020202020204" pitchFamily="34" charset="0"/>
              </a:rPr>
              <a:t>Ministerul Dezvoltarii Regionale si Lucrarilor Publice din Bulgaria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195388" indent="-285750"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verifică eligibilitatea </a:t>
            </a:r>
            <a:r>
              <a:rPr lang="ro-RO" sz="1800" i="1" dirty="0">
                <a:latin typeface="Trebuchet MS" panose="020B0603020202020204" pitchFamily="34" charset="0"/>
              </a:rPr>
              <a:t>cheltuielilor efectuate de 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909638" indent="0">
              <a:buNone/>
            </a:pPr>
            <a:r>
              <a:rPr lang="ro-RO" sz="1800" i="1" dirty="0">
                <a:latin typeface="Trebuchet MS" panose="020B0603020202020204" pitchFamily="34" charset="0"/>
              </a:rPr>
              <a:t> </a:t>
            </a:r>
            <a:r>
              <a:rPr lang="ro-RO" sz="1800" i="1" dirty="0" smtClean="0">
                <a:latin typeface="Trebuchet MS" panose="020B0603020202020204" pitchFamily="34" charset="0"/>
              </a:rPr>
              <a:t>    către </a:t>
            </a:r>
            <a:r>
              <a:rPr lang="ro-RO" sz="1800" i="1" dirty="0">
                <a:latin typeface="Trebuchet MS" panose="020B0603020202020204" pitchFamily="34" charset="0"/>
              </a:rPr>
              <a:t>beneficiarii axelor </a:t>
            </a:r>
            <a:r>
              <a:rPr lang="ro-RO" sz="1800" i="1" dirty="0" smtClean="0">
                <a:latin typeface="Trebuchet MS" panose="020B0603020202020204" pitchFamily="34" charset="0"/>
              </a:rPr>
              <a:t>1-5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200" b="1" dirty="0">
              <a:latin typeface="Trebuchet MS" panose="020B0603020202020204" pitchFamily="34" charset="0"/>
            </a:endParaRPr>
          </a:p>
        </p:txBody>
      </p:sp>
      <p:pic>
        <p:nvPicPr>
          <p:cNvPr id="1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670" y="6019800"/>
            <a:ext cx="700834" cy="80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334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08937" y="763369"/>
            <a:ext cx="7840326" cy="55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4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it-IT" altLang="en-US" sz="2400" b="1" dirty="0" smtClean="0">
                <a:solidFill>
                  <a:srgbClr val="FF0000"/>
                </a:solidFill>
                <a:latin typeface="Trebuchet MS" pitchFamily="34" charset="0"/>
              </a:rPr>
              <a:t>Alocare </a:t>
            </a:r>
            <a:r>
              <a:rPr lang="it-IT" altLang="en-US" sz="2400" b="1" dirty="0">
                <a:solidFill>
                  <a:srgbClr val="FF0000"/>
                </a:solidFill>
                <a:latin typeface="Trebuchet MS" pitchFamily="34" charset="0"/>
              </a:rPr>
              <a:t>financiară pe axe </a:t>
            </a:r>
            <a:r>
              <a:rPr lang="it-IT" altLang="en-US" sz="2400" b="1" dirty="0" smtClean="0">
                <a:solidFill>
                  <a:srgbClr val="FF0000"/>
                </a:solidFill>
                <a:latin typeface="Trebuchet MS" pitchFamily="34" charset="0"/>
              </a:rPr>
              <a:t>prioritare</a:t>
            </a:r>
            <a:endParaRPr lang="ro-RO" altLang="en-US" sz="1000" b="1" i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1000" b="1" i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1900" b="1" i="1" dirty="0" smtClean="0">
                <a:solidFill>
                  <a:srgbClr val="002060"/>
                </a:solidFill>
                <a:latin typeface="Trebuchet MS" pitchFamily="34" charset="0"/>
              </a:rPr>
              <a:t>Axe dedicate beneficiarilor:</a:t>
            </a:r>
            <a:endParaRPr lang="en-US" altLang="en-US" sz="1900" b="1" i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Axa</a:t>
            </a:r>
            <a:r>
              <a:rPr lang="en-US" altLang="en-US" sz="1900" b="1" dirty="0" smtClean="0">
                <a:latin typeface="Trebuchet MS" pitchFamily="34" charset="0"/>
              </a:rPr>
              <a:t> </a:t>
            </a:r>
            <a:r>
              <a:rPr lang="en-US" altLang="en-US" sz="1900" b="1" dirty="0" err="1" smtClean="0">
                <a:latin typeface="Trebuchet MS" pitchFamily="34" charset="0"/>
              </a:rPr>
              <a:t>Prioritar</a:t>
            </a:r>
            <a:r>
              <a:rPr lang="ro-RO" altLang="en-US" sz="1900" b="1" dirty="0" smtClean="0">
                <a:latin typeface="Trebuchet MS" pitchFamily="34" charset="0"/>
              </a:rPr>
              <a:t>ă 1</a:t>
            </a:r>
            <a:r>
              <a:rPr lang="en-US" altLang="en-US" sz="1900" b="1" dirty="0" smtClean="0">
                <a:latin typeface="Trebuchet MS" pitchFamily="34" charset="0"/>
              </a:rPr>
              <a:t>: </a:t>
            </a:r>
            <a:r>
              <a:rPr lang="ro-RO" altLang="en-US" sz="1900" b="1" dirty="0" smtClean="0">
                <a:latin typeface="Trebuchet MS" pitchFamily="34" charset="0"/>
              </a:rPr>
              <a:t>O regiune bine conectată</a:t>
            </a:r>
            <a:endParaRPr lang="en-US" altLang="en-US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Buget</a:t>
            </a:r>
            <a:r>
              <a:rPr lang="ro-RO" altLang="en-US" sz="1900" b="1" dirty="0" smtClean="0">
                <a:latin typeface="Trebuchet MS" pitchFamily="34" charset="0"/>
              </a:rPr>
              <a:t> total</a:t>
            </a:r>
            <a:r>
              <a:rPr lang="en-US" altLang="en-US" sz="1900" b="1" dirty="0" smtClean="0">
                <a:latin typeface="Trebuchet MS" pitchFamily="34" charset="0"/>
              </a:rPr>
              <a:t>: </a:t>
            </a:r>
            <a:r>
              <a:rPr lang="en-US" sz="1900" b="1" dirty="0" smtClean="0">
                <a:latin typeface="Trebuchet MS" pitchFamily="34" charset="0"/>
              </a:rPr>
              <a:t>96,450,936</a:t>
            </a:r>
          </a:p>
          <a:p>
            <a:pPr marL="457200" lvl="1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Axa Prioritară 2</a:t>
            </a:r>
            <a:r>
              <a:rPr lang="en-US" sz="1900" b="1" dirty="0" smtClean="0">
                <a:latin typeface="Trebuchet MS" pitchFamily="34" charset="0"/>
              </a:rPr>
              <a:t>: </a:t>
            </a:r>
            <a:r>
              <a:rPr lang="ro-RO" sz="1900" b="1" dirty="0" smtClean="0">
                <a:latin typeface="Trebuchet MS" pitchFamily="34" charset="0"/>
              </a:rPr>
              <a:t>O regiune verde</a:t>
            </a:r>
            <a:endParaRPr lang="en-US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Buget</a:t>
            </a:r>
            <a:r>
              <a:rPr lang="ro-RO" altLang="en-US" sz="1900" b="1" dirty="0" smtClean="0">
                <a:latin typeface="Trebuchet MS" pitchFamily="34" charset="0"/>
              </a:rPr>
              <a:t> total</a:t>
            </a:r>
            <a:r>
              <a:rPr lang="en-US" altLang="en-US" sz="1900" b="1" dirty="0" smtClean="0">
                <a:latin typeface="Trebuchet MS" pitchFamily="34" charset="0"/>
              </a:rPr>
              <a:t>: </a:t>
            </a:r>
            <a:r>
              <a:rPr lang="en-US" sz="1900" b="1" dirty="0" smtClean="0">
                <a:latin typeface="Trebuchet MS" pitchFamily="34" charset="0"/>
              </a:rPr>
              <a:t>63,454,564</a:t>
            </a:r>
            <a:endParaRPr lang="en-US" altLang="en-US" sz="1900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Axa Prioritară 3</a:t>
            </a:r>
            <a:r>
              <a:rPr lang="en-US" sz="1900" b="1" dirty="0" smtClean="0">
                <a:latin typeface="Trebuchet MS" pitchFamily="34" charset="0"/>
              </a:rPr>
              <a:t>: </a:t>
            </a:r>
            <a:r>
              <a:rPr lang="ro-RO" sz="1900" b="1" dirty="0" smtClean="0">
                <a:latin typeface="Trebuchet MS" pitchFamily="34" charset="0"/>
              </a:rPr>
              <a:t>O regiune sigură</a:t>
            </a:r>
            <a:endParaRPr lang="en-US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Buget</a:t>
            </a:r>
            <a:r>
              <a:rPr lang="ro-RO" altLang="en-US" sz="1900" b="1" dirty="0" smtClean="0">
                <a:latin typeface="Trebuchet MS" pitchFamily="34" charset="0"/>
              </a:rPr>
              <a:t> total</a:t>
            </a:r>
            <a:r>
              <a:rPr lang="en-US" altLang="en-US" sz="1900" b="1" dirty="0" smtClean="0">
                <a:latin typeface="Trebuchet MS" pitchFamily="34" charset="0"/>
              </a:rPr>
              <a:t>: </a:t>
            </a:r>
            <a:r>
              <a:rPr lang="en-US" sz="1900" b="1" dirty="0" smtClean="0">
                <a:latin typeface="Trebuchet MS" pitchFamily="34" charset="0"/>
              </a:rPr>
              <a:t>48,225,468</a:t>
            </a:r>
            <a:endParaRPr lang="en-US" altLang="en-US" sz="1900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Axa Prioritară 4</a:t>
            </a:r>
            <a:r>
              <a:rPr lang="en-US" sz="1900" b="1" dirty="0" smtClean="0">
                <a:latin typeface="Trebuchet MS" pitchFamily="34" charset="0"/>
              </a:rPr>
              <a:t>: </a:t>
            </a:r>
            <a:r>
              <a:rPr lang="ro-RO" sz="1900" b="1" dirty="0" smtClean="0">
                <a:latin typeface="Trebuchet MS" pitchFamily="34" charset="0"/>
              </a:rPr>
              <a:t>O</a:t>
            </a:r>
            <a:r>
              <a:rPr lang="en-US" sz="1900" b="1" dirty="0" smtClean="0">
                <a:latin typeface="Trebuchet MS" pitchFamily="34" charset="0"/>
              </a:rPr>
              <a:t> </a:t>
            </a:r>
            <a:r>
              <a:rPr lang="en-US" sz="1900" b="1" dirty="0" err="1" smtClean="0">
                <a:latin typeface="Trebuchet MS" pitchFamily="34" charset="0"/>
              </a:rPr>
              <a:t>regiune</a:t>
            </a:r>
            <a:r>
              <a:rPr lang="en-US" sz="1900" b="1" dirty="0" smtClean="0">
                <a:latin typeface="Trebuchet MS" pitchFamily="34" charset="0"/>
              </a:rPr>
              <a:t> </a:t>
            </a:r>
            <a:r>
              <a:rPr lang="en-US" sz="1900" b="1" dirty="0" err="1" smtClean="0">
                <a:latin typeface="Trebuchet MS" pitchFamily="34" charset="0"/>
              </a:rPr>
              <a:t>calificată</a:t>
            </a:r>
            <a:r>
              <a:rPr lang="en-US" sz="1900" b="1" dirty="0" smtClean="0">
                <a:latin typeface="Trebuchet MS" pitchFamily="34" charset="0"/>
              </a:rPr>
              <a:t> </a:t>
            </a:r>
            <a:r>
              <a:rPr lang="en-US" sz="1900" b="1" dirty="0" err="1" smtClean="0">
                <a:latin typeface="Trebuchet MS" pitchFamily="34" charset="0"/>
              </a:rPr>
              <a:t>și</a:t>
            </a:r>
            <a:r>
              <a:rPr lang="en-US" sz="1900" b="1" dirty="0" smtClean="0">
                <a:latin typeface="Trebuchet MS" pitchFamily="34" charset="0"/>
              </a:rPr>
              <a:t> </a:t>
            </a:r>
            <a:r>
              <a:rPr lang="en-US" sz="1900" b="1" dirty="0" err="1" smtClean="0">
                <a:latin typeface="Trebuchet MS" pitchFamily="34" charset="0"/>
              </a:rPr>
              <a:t>inclusivă</a:t>
            </a:r>
            <a:endParaRPr lang="en-US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Buget</a:t>
            </a:r>
            <a:r>
              <a:rPr lang="ro-RO" altLang="en-US" sz="1900" b="1" dirty="0" smtClean="0">
                <a:latin typeface="Trebuchet MS" pitchFamily="34" charset="0"/>
              </a:rPr>
              <a:t> total</a:t>
            </a:r>
            <a:r>
              <a:rPr lang="en-US" altLang="en-US" sz="1900" b="1" dirty="0" smtClean="0">
                <a:latin typeface="Trebuchet MS" pitchFamily="34" charset="0"/>
              </a:rPr>
              <a:t>: </a:t>
            </a:r>
            <a:r>
              <a:rPr lang="en-US" sz="1900" b="1" dirty="0" smtClean="0">
                <a:latin typeface="Trebuchet MS" pitchFamily="34" charset="0"/>
              </a:rPr>
              <a:t>17,767,279</a:t>
            </a:r>
            <a:endParaRPr lang="en-US" altLang="en-US" sz="1900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000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1900" b="1" dirty="0" smtClean="0">
                <a:latin typeface="Trebuchet MS" pitchFamily="34" charset="0"/>
              </a:rPr>
              <a:t>Axa Prioritară</a:t>
            </a:r>
            <a:r>
              <a:rPr lang="en-US" sz="1900" b="1" dirty="0" smtClean="0">
                <a:latin typeface="Trebuchet MS" pitchFamily="34" charset="0"/>
              </a:rPr>
              <a:t> 5: </a:t>
            </a:r>
            <a:r>
              <a:rPr lang="ro-RO" sz="1900" b="1" dirty="0" smtClean="0">
                <a:latin typeface="Trebuchet MS" pitchFamily="34" charset="0"/>
              </a:rPr>
              <a:t>O regiune eficientă</a:t>
            </a:r>
            <a:endParaRPr lang="en-US" sz="1900" b="1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altLang="en-US" sz="1900" b="1" dirty="0" err="1" smtClean="0">
                <a:latin typeface="Trebuchet MS" pitchFamily="34" charset="0"/>
              </a:rPr>
              <a:t>Buget</a:t>
            </a:r>
            <a:r>
              <a:rPr lang="ro-RO" altLang="en-US" sz="1900" b="1" dirty="0" smtClean="0">
                <a:latin typeface="Trebuchet MS" pitchFamily="34" charset="0"/>
              </a:rPr>
              <a:t> total</a:t>
            </a:r>
            <a:r>
              <a:rPr lang="en-US" altLang="en-US" sz="1900" b="1" dirty="0" smtClean="0">
                <a:latin typeface="Trebuchet MS" pitchFamily="34" charset="0"/>
              </a:rPr>
              <a:t>: </a:t>
            </a:r>
            <a:r>
              <a:rPr lang="en-US" sz="1900" b="1" dirty="0" smtClean="0">
                <a:latin typeface="Trebuchet MS" pitchFamily="34" charset="0"/>
              </a:rPr>
              <a:t>12,690,913</a:t>
            </a:r>
            <a:endParaRPr lang="en-US" sz="1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graphicFrame>
        <p:nvGraphicFramePr>
          <p:cNvPr id="17" name="Chart 16" title="Allocation at Programme level/PA"/>
          <p:cNvGraphicFramePr/>
          <p:nvPr>
            <p:extLst/>
          </p:nvPr>
        </p:nvGraphicFramePr>
        <p:xfrm>
          <a:off x="4478810" y="771244"/>
          <a:ext cx="4846320" cy="4666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Rounded Rectangular Callout 17"/>
          <p:cNvSpPr/>
          <p:nvPr/>
        </p:nvSpPr>
        <p:spPr>
          <a:xfrm>
            <a:off x="666749" y="5531347"/>
            <a:ext cx="7482514" cy="408623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o-RO" b="1" dirty="0" smtClean="0">
                <a:solidFill>
                  <a:srgbClr val="FF0000"/>
                </a:solidFill>
                <a:latin typeface="Trebuchet MS" pitchFamily="34" charset="0"/>
              </a:rPr>
              <a:t>Bugetul total al </a:t>
            </a:r>
            <a:r>
              <a:rPr lang="en-US" b="1" dirty="0" err="1" smtClean="0">
                <a:solidFill>
                  <a:srgbClr val="FF0000"/>
                </a:solidFill>
                <a:latin typeface="Trebuchet MS" pitchFamily="34" charset="0"/>
              </a:rPr>
              <a:t>celor</a:t>
            </a:r>
            <a:r>
              <a:rPr lang="en-US" b="1" dirty="0" smtClean="0">
                <a:solidFill>
                  <a:srgbClr val="FF0000"/>
                </a:solidFill>
                <a:latin typeface="Trebuchet MS" pitchFamily="34" charset="0"/>
              </a:rPr>
              <a:t> 5 axe dedicate </a:t>
            </a:r>
            <a:r>
              <a:rPr lang="en-US" b="1" dirty="0" err="1" smtClean="0">
                <a:solidFill>
                  <a:srgbClr val="FF0000"/>
                </a:solidFill>
                <a:latin typeface="Trebuchet MS" pitchFamily="34" charset="0"/>
              </a:rPr>
              <a:t>beneficiarilor</a:t>
            </a:r>
            <a:r>
              <a:rPr lang="en-US" b="1" dirty="0" smtClean="0">
                <a:solidFill>
                  <a:srgbClr val="FF0000"/>
                </a:solidFill>
                <a:latin typeface="Trebuchet MS" pitchFamily="34" charset="0"/>
              </a:rPr>
              <a:t>: </a:t>
            </a:r>
            <a:r>
              <a:rPr lang="en-US" b="1" u="sng" dirty="0" smtClean="0">
                <a:solidFill>
                  <a:srgbClr val="FF0000"/>
                </a:solidFill>
                <a:latin typeface="Trebuchet MS" pitchFamily="34" charset="0"/>
              </a:rPr>
              <a:t>238,6</a:t>
            </a:r>
            <a:r>
              <a:rPr lang="en-US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Trebuchet MS" pitchFamily="34" charset="0"/>
              </a:rPr>
              <a:t>mil. </a:t>
            </a:r>
            <a:r>
              <a:rPr lang="en-US" b="1" dirty="0" smtClean="0">
                <a:solidFill>
                  <a:srgbClr val="FF0000"/>
                </a:solidFill>
                <a:latin typeface="Trebuchet MS" pitchFamily="34" charset="0"/>
              </a:rPr>
              <a:t>euro</a:t>
            </a:r>
            <a:endParaRPr lang="en-US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35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67043" y="979899"/>
            <a:ext cx="7772400" cy="581841"/>
          </a:xfrm>
        </p:spPr>
        <p:txBody>
          <a:bodyPr/>
          <a:lstStyle/>
          <a:p>
            <a:r>
              <a:rPr lang="ro-RO" sz="3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APELUL I</a:t>
            </a:r>
            <a:endParaRPr lang="en-US" sz="3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1714975"/>
            <a:ext cx="8229600" cy="4252089"/>
          </a:xfrm>
        </p:spPr>
        <p:txBody>
          <a:bodyPr numCol="1"/>
          <a:lstStyle/>
          <a:p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</a:t>
            </a:r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soft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”</a:t>
            </a:r>
            <a:endParaRPr lang="ro-RO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en-US" sz="5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Termen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limit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ă pentru depunerea proiectelor: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30.06.2015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depuse: 117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selectate: 23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pe listă de rezervă: 13</a:t>
            </a:r>
            <a:endParaRPr lang="en-US" sz="2000" b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Contracte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semnate</a:t>
            </a:r>
            <a:r>
              <a:rPr lang="en-US" sz="2000" b="1" smtClean="0">
                <a:solidFill>
                  <a:schemeClr val="tx1"/>
                </a:solidFill>
                <a:latin typeface="Trebuchet MS" panose="020B0603020202020204" pitchFamily="34" charset="0"/>
              </a:rPr>
              <a:t>: 17 </a:t>
            </a:r>
            <a:endParaRPr lang="en-US" sz="500" b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ro-RO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</a:t>
            </a:r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hard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”</a:t>
            </a:r>
            <a:endParaRPr lang="en-US" sz="2200" b="1" i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ro-RO" sz="5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>
                <a:solidFill>
                  <a:schemeClr val="tx1"/>
                </a:solidFill>
                <a:latin typeface="Trebuchet MS" panose="020B0603020202020204" pitchFamily="34" charset="0"/>
              </a:rPr>
              <a:t>Termen</a:t>
            </a:r>
            <a:r>
              <a:rPr lang="en-US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 limit</a:t>
            </a: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ă pentru depunerea proiectelor:</a:t>
            </a:r>
            <a:r>
              <a:rPr lang="en-US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30.09.2015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Î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n evaluare: 153 de aplicații</a:t>
            </a:r>
            <a:endParaRPr lang="ro-RO" sz="20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85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30277" y="27153"/>
            <a:ext cx="8883445" cy="638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1: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bine conectată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(96,450,936 euro)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2000" b="1" dirty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1.1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Îmbunătățirea planificării, dezvoltării și coordonării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sistemelor de transport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transfrontalier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în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vederea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asigurarii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unor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mai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bune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conexiuni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 la reţelele de transport</a:t>
            </a:r>
            <a:r>
              <a:rPr lang="en-US" sz="2000" b="1" dirty="0">
                <a:solidFill>
                  <a:schemeClr val="tx2"/>
                </a:solidFill>
                <a:latin typeface="Trebuchet MS" pitchFamily="34" charset="0"/>
              </a:rPr>
              <a:t> TEN-T</a:t>
            </a:r>
          </a:p>
          <a:p>
            <a:pPr marL="102711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1316038" lvl="4" indent="-34290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120 km </a:t>
            </a:r>
            <a:r>
              <a:rPr lang="ro-RO" b="1" dirty="0" smtClean="0">
                <a:latin typeface="Trebuchet MS" pitchFamily="34" charset="0"/>
              </a:rPr>
              <a:t>de drumuri (re)construite sau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ro-RO" b="1" dirty="0" smtClean="0">
                <a:latin typeface="Trebuchet MS" pitchFamily="34" charset="0"/>
              </a:rPr>
              <a:t>modernizate</a:t>
            </a:r>
            <a:endParaRPr lang="en-US" b="1" dirty="0">
              <a:latin typeface="Trebuchet MS" pitchFamily="34" charset="0"/>
            </a:endParaRPr>
          </a:p>
          <a:p>
            <a:pPr marL="1316038" lvl="4" indent="-34290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30 </a:t>
            </a:r>
            <a:r>
              <a:rPr lang="en-US" b="1" dirty="0" err="1" smtClean="0">
                <a:latin typeface="Trebuchet MS" pitchFamily="34" charset="0"/>
              </a:rPr>
              <a:t>mecanisme</a:t>
            </a:r>
            <a:r>
              <a:rPr lang="en-US" b="1" dirty="0" smtClean="0">
                <a:latin typeface="Trebuchet MS" pitchFamily="34" charset="0"/>
              </a:rPr>
              <a:t> care </a:t>
            </a:r>
            <a:r>
              <a:rPr lang="en-US" b="1" dirty="0" err="1" smtClean="0">
                <a:latin typeface="Trebuchet MS" pitchFamily="34" charset="0"/>
              </a:rPr>
              <a:t>facilitează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conectarea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nodurilor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secundare</a:t>
            </a:r>
            <a:r>
              <a:rPr lang="en-US" b="1" dirty="0" smtClean="0">
                <a:latin typeface="Trebuchet MS" pitchFamily="34" charset="0"/>
              </a:rPr>
              <a:t> / </a:t>
            </a:r>
            <a:r>
              <a:rPr lang="ro-RO" b="1" dirty="0" smtClean="0">
                <a:latin typeface="Trebuchet MS" pitchFamily="34" charset="0"/>
              </a:rPr>
              <a:t>terțiare</a:t>
            </a:r>
            <a:r>
              <a:rPr lang="en-US" b="1" dirty="0" smtClean="0">
                <a:latin typeface="Trebuchet MS" pitchFamily="34" charset="0"/>
              </a:rPr>
              <a:t> la </a:t>
            </a:r>
            <a:r>
              <a:rPr lang="en-US" b="1" dirty="0" err="1" smtClean="0">
                <a:latin typeface="Trebuchet MS" pitchFamily="34" charset="0"/>
              </a:rPr>
              <a:t>infrastructura</a:t>
            </a:r>
            <a:r>
              <a:rPr lang="ro-RO" b="1" dirty="0" smtClean="0">
                <a:latin typeface="Trebuchet MS" pitchFamily="34" charset="0"/>
              </a:rPr>
              <a:t> TEN-T</a:t>
            </a:r>
            <a:endParaRPr lang="en-US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Ob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i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ective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specifice 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1.2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Creşterea siguranței transportului pe căile fluviale sau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maritime </a:t>
            </a:r>
          </a:p>
          <a:p>
            <a:pPr lvl="3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1316038" lvl="4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5 </a:t>
            </a:r>
            <a:r>
              <a:rPr lang="en-US" b="1" dirty="0" err="1" smtClean="0">
                <a:latin typeface="Trebuchet MS" pitchFamily="34" charset="0"/>
              </a:rPr>
              <a:t>studi</a:t>
            </a:r>
            <a:r>
              <a:rPr lang="ro-RO" b="1" dirty="0" smtClean="0">
                <a:latin typeface="Trebuchet MS" pitchFamily="34" charset="0"/>
              </a:rPr>
              <a:t>i</a:t>
            </a:r>
            <a:r>
              <a:rPr lang="en-US" b="1" dirty="0" smtClean="0">
                <a:latin typeface="Trebuchet MS" pitchFamily="34" charset="0"/>
              </a:rPr>
              <a:t>/</a:t>
            </a:r>
            <a:r>
              <a:rPr lang="en-US" b="1" dirty="0" err="1" smtClean="0">
                <a:latin typeface="Trebuchet MS" pitchFamily="34" charset="0"/>
              </a:rPr>
              <a:t>strategi</a:t>
            </a:r>
            <a:r>
              <a:rPr lang="ro-RO" b="1" dirty="0" smtClean="0">
                <a:latin typeface="Trebuchet MS" pitchFamily="34" charset="0"/>
              </a:rPr>
              <a:t>i</a:t>
            </a:r>
            <a:r>
              <a:rPr lang="en-US" b="1" dirty="0" smtClean="0">
                <a:latin typeface="Trebuchet MS" pitchFamily="34" charset="0"/>
              </a:rPr>
              <a:t>/</a:t>
            </a:r>
            <a:r>
              <a:rPr lang="ro-RO" b="1" dirty="0" smtClean="0">
                <a:latin typeface="Trebuchet MS" pitchFamily="34" charset="0"/>
              </a:rPr>
              <a:t>planuri de acțiun</a:t>
            </a:r>
            <a:r>
              <a:rPr lang="en-US" b="1" dirty="0" smtClean="0">
                <a:latin typeface="Trebuchet MS" pitchFamily="34" charset="0"/>
              </a:rPr>
              <a:t>e </a:t>
            </a:r>
            <a:r>
              <a:rPr lang="ro-RO" b="1" dirty="0" smtClean="0">
                <a:latin typeface="Trebuchet MS" pitchFamily="34" charset="0"/>
              </a:rPr>
              <a:t>pentru a îmbunătăți siguranța navigației pe Dunăre și Marea Neagră</a:t>
            </a:r>
            <a:r>
              <a:rPr lang="en-US" b="1" dirty="0" smtClean="0">
                <a:latin typeface="Trebuchet MS" pitchFamily="34" charset="0"/>
              </a:rPr>
              <a:t> </a:t>
            </a:r>
            <a:endParaRPr lang="ro-RO" b="1" dirty="0" smtClean="0">
              <a:latin typeface="Trebuchet MS" pitchFamily="34" charset="0"/>
            </a:endParaRPr>
          </a:p>
          <a:p>
            <a:pPr marL="1316038" lvl="4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20 km </a:t>
            </a:r>
            <a:r>
              <a:rPr lang="ro-RO" b="1" dirty="0" smtClean="0">
                <a:latin typeface="Trebuchet MS" pitchFamily="34" charset="0"/>
              </a:rPr>
              <a:t>de căi navigabile interioare, noi sau îmbunătățite</a:t>
            </a:r>
            <a:endParaRPr lang="en-US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42" y="2743200"/>
            <a:ext cx="919715" cy="127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13" y="4724400"/>
            <a:ext cx="1087284" cy="144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698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311138" y="354609"/>
            <a:ext cx="86487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2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verde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(63,454,564 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Obiectivul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specific 2.1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Îmbunătățirea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utiliz</a:t>
            </a:r>
            <a:r>
              <a:rPr lang="ro-RO" sz="2000" b="1" dirty="0" err="1" smtClean="0">
                <a:solidFill>
                  <a:schemeClr val="tx2"/>
                </a:solidFill>
                <a:latin typeface="Trebuchet MS" pitchFamily="34" charset="0"/>
              </a:rPr>
              <a:t>ării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durabile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a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resurselor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şi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patrimoniului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natural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și cultural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188436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10.000 </a:t>
            </a:r>
            <a:r>
              <a:rPr lang="it-IT" b="1" dirty="0" smtClean="0">
                <a:latin typeface="Trebuchet MS" pitchFamily="34" charset="0"/>
              </a:rPr>
              <a:t>vizite la sit</a:t>
            </a:r>
            <a:r>
              <a:rPr lang="ro-RO" b="1" dirty="0" smtClean="0">
                <a:latin typeface="Trebuchet MS" pitchFamily="34" charset="0"/>
              </a:rPr>
              <a:t>urile </a:t>
            </a:r>
            <a:r>
              <a:rPr lang="it-IT" b="1" dirty="0" smtClean="0">
                <a:latin typeface="Trebuchet MS" pitchFamily="34" charset="0"/>
              </a:rPr>
              <a:t>de</a:t>
            </a:r>
            <a:r>
              <a:rPr lang="ro-RO" b="1" dirty="0" smtClean="0">
                <a:latin typeface="Trebuchet MS" pitchFamily="34" charset="0"/>
              </a:rPr>
              <a:t> </a:t>
            </a:r>
            <a:r>
              <a:rPr lang="it-IT" b="1" dirty="0" smtClean="0">
                <a:latin typeface="Trebuchet MS" pitchFamily="34" charset="0"/>
              </a:rPr>
              <a:t>patrimoni</a:t>
            </a:r>
            <a:r>
              <a:rPr lang="ro-RO" b="1" dirty="0" smtClean="0">
                <a:latin typeface="Trebuchet MS" pitchFamily="34" charset="0"/>
              </a:rPr>
              <a:t>u natural</a:t>
            </a:r>
            <a:r>
              <a:rPr lang="it-IT" b="1" dirty="0" smtClean="0">
                <a:latin typeface="Trebuchet MS" pitchFamily="34" charset="0"/>
              </a:rPr>
              <a:t> și cultura</a:t>
            </a:r>
            <a:r>
              <a:rPr lang="ro-RO" b="1" dirty="0" smtClean="0">
                <a:latin typeface="Trebuchet MS" pitchFamily="34" charset="0"/>
              </a:rPr>
              <a:t>l și </a:t>
            </a:r>
            <a:r>
              <a:rPr lang="it-IT" b="1" dirty="0" smtClean="0">
                <a:latin typeface="Trebuchet MS" pitchFamily="34" charset="0"/>
              </a:rPr>
              <a:t>atracții</a:t>
            </a:r>
            <a:endParaRPr lang="en-US" b="1" dirty="0" smtClean="0">
              <a:latin typeface="Trebuchet MS" pitchFamily="34" charset="0"/>
            </a:endParaRP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100 </a:t>
            </a:r>
            <a:r>
              <a:rPr lang="it-IT" b="1" dirty="0" smtClean="0">
                <a:latin typeface="Trebuchet MS" pitchFamily="34" charset="0"/>
              </a:rPr>
              <a:t>produse/servicii</a:t>
            </a:r>
            <a:r>
              <a:rPr lang="ro-RO" b="1" dirty="0" smtClean="0">
                <a:latin typeface="Trebuchet MS" pitchFamily="34" charset="0"/>
              </a:rPr>
              <a:t> </a:t>
            </a:r>
            <a:r>
              <a:rPr lang="it-IT" b="1" dirty="0" smtClean="0">
                <a:latin typeface="Trebuchet MS" pitchFamily="34" charset="0"/>
              </a:rPr>
              <a:t>turistice</a:t>
            </a:r>
            <a:r>
              <a:rPr lang="ro-RO" b="1" dirty="0" smtClean="0">
                <a:latin typeface="Trebuchet MS" pitchFamily="34" charset="0"/>
              </a:rPr>
              <a:t> integrate</a:t>
            </a:r>
            <a:r>
              <a:rPr lang="it-IT" b="1" dirty="0" smtClean="0">
                <a:latin typeface="Trebuchet MS" pitchFamily="34" charset="0"/>
              </a:rPr>
              <a:t> creat</a:t>
            </a:r>
            <a:r>
              <a:rPr lang="ro-RO" b="1" dirty="0" smtClean="0">
                <a:latin typeface="Trebuchet MS" pitchFamily="34" charset="0"/>
              </a:rPr>
              <a:t>e</a:t>
            </a: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50 </a:t>
            </a:r>
            <a:r>
              <a:rPr lang="it-IT" b="1" dirty="0" smtClean="0">
                <a:latin typeface="Trebuchet MS" pitchFamily="34" charset="0"/>
              </a:rPr>
              <a:t>strategii comune, politici și planuri de management pentru valorificarea patrimoniului cultural și natural</a:t>
            </a:r>
            <a:r>
              <a:rPr lang="en-US" b="1" dirty="0" smtClean="0">
                <a:latin typeface="Trebuchet MS" pitchFamily="34" charset="0"/>
              </a:rPr>
              <a:t> </a:t>
            </a:r>
            <a:endParaRPr lang="en-US" b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it-IT" sz="15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2.2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Îmbunătățirea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managementului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durabil 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a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l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 ecosistemelor din zona transfrontalieră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2292350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2222500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20.000 de hectare de </a:t>
            </a:r>
            <a:r>
              <a:rPr lang="en-US" b="1" dirty="0" err="1" smtClean="0">
                <a:latin typeface="Trebuchet MS" pitchFamily="34" charset="0"/>
              </a:rPr>
              <a:t>habitate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susținute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pentru</a:t>
            </a:r>
            <a:r>
              <a:rPr lang="en-US" b="1" dirty="0" smtClean="0">
                <a:latin typeface="Trebuchet MS" pitchFamily="34" charset="0"/>
              </a:rPr>
              <a:t> a </a:t>
            </a:r>
            <a:r>
              <a:rPr lang="en-US" b="1" dirty="0" err="1" smtClean="0">
                <a:latin typeface="Trebuchet MS" pitchFamily="34" charset="0"/>
              </a:rPr>
              <a:t>atinge</a:t>
            </a:r>
            <a:r>
              <a:rPr lang="en-US" b="1" dirty="0" smtClean="0">
                <a:latin typeface="Trebuchet MS" pitchFamily="34" charset="0"/>
              </a:rPr>
              <a:t> un </a:t>
            </a:r>
            <a:r>
              <a:rPr lang="en-US" b="1" dirty="0" err="1" smtClean="0">
                <a:latin typeface="Trebuchet MS" pitchFamily="34" charset="0"/>
              </a:rPr>
              <a:t>statut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mai</a:t>
            </a:r>
            <a:r>
              <a:rPr lang="en-US" b="1" dirty="0" smtClean="0">
                <a:latin typeface="Trebuchet MS" pitchFamily="34" charset="0"/>
              </a:rPr>
              <a:t> bun </a:t>
            </a:r>
            <a:r>
              <a:rPr lang="ro-RO" b="1" dirty="0" smtClean="0">
                <a:latin typeface="Trebuchet MS" pitchFamily="34" charset="0"/>
              </a:rPr>
              <a:t>de </a:t>
            </a:r>
            <a:r>
              <a:rPr lang="en-US" b="1" dirty="0" err="1" smtClean="0">
                <a:latin typeface="Trebuchet MS" pitchFamily="34" charset="0"/>
              </a:rPr>
              <a:t>conservare</a:t>
            </a:r>
            <a:endParaRPr lang="en-US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8465"/>
            <a:ext cx="2651765" cy="1828804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5" y="2590800"/>
            <a:ext cx="1524000" cy="120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22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96826" y="90539"/>
            <a:ext cx="8350348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3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sigură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(48,225,468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3.1 Îmbunătățirea managementului comun al riscurilor în zona transfrontalieră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</a:p>
          <a:p>
            <a:pPr marL="688975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1.250.000 </a:t>
            </a:r>
            <a:r>
              <a:rPr lang="en-US" sz="2000" b="1" dirty="0" err="1" smtClean="0">
                <a:latin typeface="Trebuchet MS" pitchFamily="34" charset="0"/>
              </a:rPr>
              <a:t>persoane</a:t>
            </a:r>
            <a:r>
              <a:rPr lang="en-US" sz="2000" b="1" dirty="0" smtClean="0">
                <a:latin typeface="Trebuchet MS" pitchFamily="34" charset="0"/>
              </a:rPr>
              <a:t> care </a:t>
            </a:r>
            <a:r>
              <a:rPr lang="en-US" sz="2000" b="1" dirty="0" err="1" smtClean="0">
                <a:latin typeface="Trebuchet MS" pitchFamily="34" charset="0"/>
              </a:rPr>
              <a:t>beneficiază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măsuri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protecție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împotriva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inundațiilor</a:t>
            </a:r>
            <a:endParaRPr lang="en-US" sz="2000" b="1" dirty="0" smtClean="0">
              <a:latin typeface="Trebuchet MS" pitchFamily="34" charset="0"/>
            </a:endParaRP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1.250.000 </a:t>
            </a:r>
            <a:r>
              <a:rPr lang="en-US" sz="2000" b="1" dirty="0" err="1" smtClean="0">
                <a:latin typeface="Trebuchet MS" pitchFamily="34" charset="0"/>
              </a:rPr>
              <a:t>persoane</a:t>
            </a:r>
            <a:r>
              <a:rPr lang="en-US" sz="2000" b="1" dirty="0" smtClean="0">
                <a:latin typeface="Trebuchet MS" pitchFamily="34" charset="0"/>
              </a:rPr>
              <a:t> care </a:t>
            </a:r>
            <a:r>
              <a:rPr lang="en-US" sz="2000" b="1" dirty="0" err="1" smtClean="0">
                <a:latin typeface="Trebuchet MS" pitchFamily="34" charset="0"/>
              </a:rPr>
              <a:t>beneficiază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măsuri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protecție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împotriva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incendiilor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forestiere</a:t>
            </a:r>
            <a:endParaRPr lang="ro-RO" sz="2000" b="1" dirty="0" smtClean="0">
              <a:latin typeface="Trebuchet MS" pitchFamily="34" charset="0"/>
            </a:endParaRP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2.500.000 de </a:t>
            </a:r>
            <a:r>
              <a:rPr lang="en-US" sz="2000" b="1" dirty="0" err="1" smtClean="0">
                <a:latin typeface="Trebuchet MS" pitchFamily="34" charset="0"/>
              </a:rPr>
              <a:t>persoane</a:t>
            </a:r>
            <a:r>
              <a:rPr lang="ro-RO" sz="2000" b="1" dirty="0" smtClean="0">
                <a:latin typeface="Trebuchet MS" pitchFamily="34" charset="0"/>
              </a:rPr>
              <a:t> care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beneficia</a:t>
            </a:r>
            <a:r>
              <a:rPr lang="ro-RO" sz="2000" b="1" dirty="0" smtClean="0">
                <a:latin typeface="Trebuchet MS" pitchFamily="34" charset="0"/>
              </a:rPr>
              <a:t>ză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ro-RO" sz="2000" b="1" dirty="0" smtClean="0">
                <a:latin typeface="Trebuchet MS" pitchFamily="34" charset="0"/>
              </a:rPr>
              <a:t>d</a:t>
            </a:r>
            <a:r>
              <a:rPr lang="en-US" sz="2000" b="1" dirty="0" smtClean="0">
                <a:latin typeface="Trebuchet MS" pitchFamily="34" charset="0"/>
              </a:rPr>
              <a:t>e </a:t>
            </a:r>
            <a:r>
              <a:rPr lang="en-US" sz="2000" b="1" dirty="0" err="1" smtClean="0">
                <a:latin typeface="Trebuchet MS" pitchFamily="34" charset="0"/>
              </a:rPr>
              <a:t>acțiunil</a:t>
            </a:r>
            <a:r>
              <a:rPr lang="ro-RO" sz="2000" b="1" dirty="0" smtClean="0">
                <a:latin typeface="Trebuchet MS" pitchFamily="34" charset="0"/>
              </a:rPr>
              <a:t>e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gestionare</a:t>
            </a:r>
            <a:r>
              <a:rPr lang="en-US" sz="2000" b="1" dirty="0" smtClean="0">
                <a:latin typeface="Trebuchet MS" pitchFamily="34" charset="0"/>
              </a:rPr>
              <a:t> a </a:t>
            </a:r>
            <a:r>
              <a:rPr lang="en-US" sz="2000" b="1" dirty="0" err="1" smtClean="0">
                <a:latin typeface="Trebuchet MS" pitchFamily="34" charset="0"/>
              </a:rPr>
              <a:t>riscurilor</a:t>
            </a:r>
            <a:endParaRPr lang="ro-RO" sz="2000" b="1" dirty="0" smtClean="0">
              <a:latin typeface="Trebuchet MS" pitchFamily="34" charset="0"/>
            </a:endParaRP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50</a:t>
            </a:r>
            <a:r>
              <a:rPr lang="ro-RO" sz="2000" b="1" dirty="0" smtClean="0">
                <a:latin typeface="Trebuchet MS" pitchFamily="34" charset="0"/>
              </a:rPr>
              <a:t> de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parteneriate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comune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în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domeniul</a:t>
            </a:r>
            <a:r>
              <a:rPr lang="ro-RO" sz="2000" b="1" dirty="0" smtClean="0">
                <a:latin typeface="Trebuchet MS" pitchFamily="34" charset="0"/>
              </a:rPr>
              <a:t> a</a:t>
            </a:r>
            <a:r>
              <a:rPr lang="en-US" sz="2000" b="1" dirty="0" err="1" smtClean="0">
                <a:latin typeface="Trebuchet MS" pitchFamily="34" charset="0"/>
              </a:rPr>
              <a:t>vertiz</a:t>
            </a:r>
            <a:r>
              <a:rPr lang="ro-RO" sz="2000" b="1" dirty="0" smtClean="0">
                <a:latin typeface="Trebuchet MS" pitchFamily="34" charset="0"/>
              </a:rPr>
              <a:t>ă</a:t>
            </a:r>
            <a:r>
              <a:rPr lang="en-US" sz="2000" b="1" dirty="0" smtClean="0">
                <a:latin typeface="Trebuchet MS" pitchFamily="34" charset="0"/>
              </a:rPr>
              <a:t>r</a:t>
            </a:r>
            <a:r>
              <a:rPr lang="ro-RO" sz="2000" b="1" dirty="0" smtClean="0">
                <a:latin typeface="Trebuchet MS" pitchFamily="34" charset="0"/>
              </a:rPr>
              <a:t>ii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timpuri</a:t>
            </a:r>
            <a:r>
              <a:rPr lang="ro-RO" sz="2000" b="1" dirty="0" smtClean="0">
                <a:latin typeface="Trebuchet MS" pitchFamily="34" charset="0"/>
              </a:rPr>
              <a:t>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și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ro-RO" sz="2000" b="1" dirty="0" smtClean="0">
                <a:latin typeface="Trebuchet MS" pitchFamily="34" charset="0"/>
              </a:rPr>
              <a:t>intervenţiei comune în situaţii </a:t>
            </a:r>
            <a:r>
              <a:rPr lang="en-US" sz="2000" b="1" dirty="0" smtClean="0">
                <a:latin typeface="Trebuchet MS" pitchFamily="34" charset="0"/>
              </a:rPr>
              <a:t>de </a:t>
            </a:r>
            <a:r>
              <a:rPr lang="en-US" sz="2000" b="1" dirty="0" err="1" smtClean="0">
                <a:latin typeface="Trebuchet MS" pitchFamily="34" charset="0"/>
              </a:rPr>
              <a:t>urgență</a:t>
            </a:r>
            <a:endParaRPr lang="en-US" sz="2000" b="1" dirty="0" smtClean="0">
              <a:latin typeface="Trebuchet MS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483" y="5181600"/>
            <a:ext cx="4118317" cy="9437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501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88515" y="84055"/>
            <a:ext cx="8350348" cy="457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4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calificată și inclusivă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4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.1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Încurajarea integrării zonei transfrontaliere în privința ocupării și mobilității forței de muncă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63341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688975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50 </a:t>
            </a:r>
            <a:r>
              <a:rPr lang="en-US" sz="2000" b="1" dirty="0" err="1" smtClean="0">
                <a:latin typeface="Trebuchet MS" pitchFamily="34" charset="0"/>
              </a:rPr>
              <a:t>inițiative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(</a:t>
            </a:r>
            <a:r>
              <a:rPr lang="en-US" sz="2000" b="1" dirty="0" err="1">
                <a:latin typeface="Trebuchet MS" pitchFamily="34" charset="0"/>
              </a:rPr>
              <a:t>instruiri</a:t>
            </a:r>
            <a:r>
              <a:rPr lang="en-US" sz="2000" b="1" dirty="0">
                <a:latin typeface="Trebuchet MS" pitchFamily="34" charset="0"/>
              </a:rPr>
              <a:t>, scheme </a:t>
            </a:r>
            <a:r>
              <a:rPr lang="en-US" sz="2000" b="1" dirty="0" err="1">
                <a:latin typeface="Trebuchet MS" pitchFamily="34" charset="0"/>
              </a:rPr>
              <a:t>educaționale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domenii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</a:t>
            </a:r>
            <a:r>
              <a:rPr lang="en-US" sz="2000" b="1" dirty="0">
                <a:latin typeface="Trebuchet MS" pitchFamily="34" charset="0"/>
              </a:rPr>
              <a:t> internet, </a:t>
            </a:r>
            <a:r>
              <a:rPr lang="en-US" sz="2000" b="1" dirty="0" err="1">
                <a:latin typeface="Trebuchet MS" pitchFamily="34" charset="0"/>
              </a:rPr>
              <a:t>acorduri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rețele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 smtClean="0">
                <a:latin typeface="Trebuchet MS" pitchFamily="34" charset="0"/>
              </a:rPr>
              <a:t>târguri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pentru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ocuparea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locurilor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muncă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etc</a:t>
            </a:r>
            <a:r>
              <a:rPr lang="en-US" sz="2000" b="1" dirty="0">
                <a:latin typeface="Trebuchet MS" pitchFamily="34" charset="0"/>
              </a:rPr>
              <a:t>) care </a:t>
            </a:r>
            <a:r>
              <a:rPr lang="en-US" sz="2000" b="1" dirty="0" err="1">
                <a:latin typeface="Trebuchet MS" pitchFamily="34" charset="0"/>
              </a:rPr>
              <a:t>activează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mobilitatea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forței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muncă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în</a:t>
            </a:r>
            <a:r>
              <a:rPr lang="en-US" sz="2000" b="1" dirty="0">
                <a:latin typeface="Trebuchet MS" pitchFamily="34" charset="0"/>
              </a:rPr>
              <a:t> zona </a:t>
            </a:r>
            <a:r>
              <a:rPr lang="en-US" sz="2000" b="1" dirty="0" err="1" smtClean="0">
                <a:latin typeface="Trebuchet MS" pitchFamily="34" charset="0"/>
              </a:rPr>
              <a:t>transfrontalieră</a:t>
            </a:r>
            <a:endParaRPr lang="ro-RO" sz="2000" b="1" dirty="0">
              <a:latin typeface="Trebuchet MS" pitchFamily="34" charset="0"/>
            </a:endParaRPr>
          </a:p>
          <a:p>
            <a:pPr marL="688975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10.000 </a:t>
            </a:r>
            <a:r>
              <a:rPr lang="en-US" sz="2000" b="1" dirty="0" err="1" smtClean="0">
                <a:latin typeface="Trebuchet MS" pitchFamily="34" charset="0"/>
              </a:rPr>
              <a:t>participanți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la </a:t>
            </a:r>
            <a:r>
              <a:rPr lang="en-US" sz="2000" b="1" dirty="0" err="1">
                <a:latin typeface="Trebuchet MS" pitchFamily="34" charset="0"/>
              </a:rPr>
              <a:t>inițiative</a:t>
            </a:r>
            <a:r>
              <a:rPr lang="en-US" sz="2000" b="1" dirty="0">
                <a:latin typeface="Trebuchet MS" pitchFamily="34" charset="0"/>
              </a:rPr>
              <a:t> locale </a:t>
            </a:r>
            <a:r>
              <a:rPr lang="en-US" sz="2000" b="1" dirty="0" err="1">
                <a:latin typeface="Trebuchet MS" pitchFamily="34" charset="0"/>
              </a:rPr>
              <a:t>comune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angajare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formare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profesională</a:t>
            </a:r>
            <a:endParaRPr lang="en-US" sz="2000" b="1" dirty="0">
              <a:latin typeface="Trebuchet MS" pitchFamily="34" charset="0"/>
            </a:endParaRPr>
          </a:p>
          <a:p>
            <a:pPr marL="688975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2.000 </a:t>
            </a:r>
            <a:r>
              <a:rPr lang="en-US" sz="2000" b="1" dirty="0" err="1" smtClean="0">
                <a:latin typeface="Trebuchet MS" pitchFamily="34" charset="0"/>
              </a:rPr>
              <a:t>participanți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la </a:t>
            </a:r>
            <a:r>
              <a:rPr lang="en-US" sz="2000" b="1" dirty="0" err="1">
                <a:latin typeface="Trebuchet MS" pitchFamily="34" charset="0"/>
              </a:rPr>
              <a:t>programele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comune</a:t>
            </a:r>
            <a:r>
              <a:rPr lang="en-US" sz="2000" b="1" dirty="0">
                <a:latin typeface="Trebuchet MS" pitchFamily="34" charset="0"/>
              </a:rPr>
              <a:t>  de  </a:t>
            </a:r>
            <a:r>
              <a:rPr lang="en-US" sz="2000" b="1" dirty="0" err="1">
                <a:latin typeface="Trebuchet MS" pitchFamily="34" charset="0"/>
              </a:rPr>
              <a:t>educație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formare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profesională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pentru</a:t>
            </a:r>
            <a:r>
              <a:rPr lang="en-US" sz="2000" b="1" dirty="0">
                <a:latin typeface="Trebuchet MS" pitchFamily="34" charset="0"/>
              </a:rPr>
              <a:t> a </a:t>
            </a:r>
            <a:r>
              <a:rPr lang="en-US" sz="2000" b="1" dirty="0" err="1">
                <a:latin typeface="Trebuchet MS" pitchFamily="34" charset="0"/>
              </a:rPr>
              <a:t>sprijini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ocuparea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forței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muncă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în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rândul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tinerilor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oportunități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educaționale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învățământ</a:t>
            </a:r>
            <a:r>
              <a:rPr lang="en-US" sz="2000" b="1" dirty="0">
                <a:latin typeface="Trebuchet MS" pitchFamily="34" charset="0"/>
              </a:rPr>
              <a:t> superior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profesional</a:t>
            </a:r>
            <a:r>
              <a:rPr lang="en-US" sz="2000" b="1" dirty="0">
                <a:latin typeface="Trebuchet MS" pitchFamily="34" charset="0"/>
              </a:rPr>
              <a:t> la </a:t>
            </a:r>
            <a:r>
              <a:rPr lang="en-US" sz="2000" b="1" dirty="0" err="1">
                <a:latin typeface="Trebuchet MS" pitchFamily="34" charset="0"/>
              </a:rPr>
              <a:t>nivel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transfrontalier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5" y="5326661"/>
            <a:ext cx="1981200" cy="14429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033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11223</TotalTime>
  <Words>867</Words>
  <Application>Microsoft Office PowerPoint</Application>
  <PresentationFormat>On-screen Show (4:3)</PresentationFormat>
  <Paragraphs>175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</vt:lpstr>
      <vt:lpstr>Office Theme</vt:lpstr>
      <vt:lpstr>PowerPoint Presentation</vt:lpstr>
      <vt:lpstr>ORGANISMELE PROGRAMULUI</vt:lpstr>
      <vt:lpstr>ORGANISMELE PROGRAMULUI</vt:lpstr>
      <vt:lpstr>PowerPoint Presentation</vt:lpstr>
      <vt:lpstr>APELUL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Q</cp:lastModifiedBy>
  <cp:revision>1005</cp:revision>
  <cp:lastPrinted>2016-02-15T09:24:36Z</cp:lastPrinted>
  <dcterms:created xsi:type="dcterms:W3CDTF">2007-11-21T13:10:07Z</dcterms:created>
  <dcterms:modified xsi:type="dcterms:W3CDTF">2016-02-15T09:27:33Z</dcterms:modified>
</cp:coreProperties>
</file>