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42" r:id="rId2"/>
    <p:sldId id="443" r:id="rId3"/>
    <p:sldId id="390" r:id="rId4"/>
    <p:sldId id="446" r:id="rId5"/>
    <p:sldId id="449" r:id="rId6"/>
    <p:sldId id="447" r:id="rId7"/>
    <p:sldId id="450" r:id="rId8"/>
    <p:sldId id="402" r:id="rId9"/>
    <p:sldId id="409" r:id="rId10"/>
    <p:sldId id="428" r:id="rId11"/>
    <p:sldId id="403" r:id="rId12"/>
    <p:sldId id="426" r:id="rId13"/>
    <p:sldId id="427" r:id="rId14"/>
    <p:sldId id="435" r:id="rId15"/>
    <p:sldId id="448" r:id="rId16"/>
    <p:sldId id="413" r:id="rId17"/>
    <p:sldId id="416" r:id="rId18"/>
    <p:sldId id="434" r:id="rId19"/>
    <p:sldId id="417" r:id="rId20"/>
    <p:sldId id="418" r:id="rId21"/>
    <p:sldId id="420" r:id="rId22"/>
    <p:sldId id="429" r:id="rId23"/>
    <p:sldId id="405" r:id="rId24"/>
    <p:sldId id="445" r:id="rId25"/>
    <p:sldId id="321" r:id="rId26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2" userDrawn="1">
          <p15:clr>
            <a:srgbClr val="A4A3A4"/>
          </p15:clr>
        </p15:guide>
        <p15:guide id="2" pos="2177" userDrawn="1">
          <p15:clr>
            <a:srgbClr val="A4A3A4"/>
          </p15:clr>
        </p15:guide>
        <p15:guide id="3" orient="horz" pos="3129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70" autoAdjust="0"/>
  </p:normalViewPr>
  <p:slideViewPr>
    <p:cSldViewPr>
      <p:cViewPr varScale="1">
        <p:scale>
          <a:sx n="72" d="100"/>
          <a:sy n="72" d="100"/>
        </p:scale>
        <p:origin x="126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2"/>
        <p:guide pos="2177"/>
        <p:guide orient="horz" pos="312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28.01.2016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28.01.2016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8575"/>
            <a:ext cx="5436872" cy="4467451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596577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46482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069935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229132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475726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944893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75359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79454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61390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24863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593572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985841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8345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16847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0529866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471392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670779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521485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18081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862734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896670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3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2.png"/><Relationship Id="rId4" Type="http://schemas.openxmlformats.org/officeDocument/2006/relationships/image" Target="../media/image2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ROBGProgramme" TargetMode="External"/><Relationship Id="rId13" Type="http://schemas.openxmlformats.org/officeDocument/2006/relationships/image" Target="../media/image12.png"/><Relationship Id="rId3" Type="http://schemas.openxmlformats.org/officeDocument/2006/relationships/hyperlink" Target="mailto:robg@mdrap.ro" TargetMode="External"/><Relationship Id="rId7" Type="http://schemas.openxmlformats.org/officeDocument/2006/relationships/hyperlink" Target="https://www.facebook.com/RomaniaBulgariaCbcProgramme" TargetMode="External"/><Relationship Id="rId12" Type="http://schemas.openxmlformats.org/officeDocument/2006/relationships/image" Target="../media/image31.pn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terregrobg.eu/" TargetMode="External"/><Relationship Id="rId11" Type="http://schemas.openxmlformats.org/officeDocument/2006/relationships/image" Target="../media/image30.png"/><Relationship Id="rId5" Type="http://schemas.openxmlformats.org/officeDocument/2006/relationships/hyperlink" Target="mailto:helpdesk_robg@calarasicbc.ro" TargetMode="External"/><Relationship Id="rId15" Type="http://schemas.openxmlformats.org/officeDocument/2006/relationships/image" Target="../media/image8.png"/><Relationship Id="rId10" Type="http://schemas.openxmlformats.org/officeDocument/2006/relationships/image" Target="../media/image29.jpeg"/><Relationship Id="rId4" Type="http://schemas.openxmlformats.org/officeDocument/2006/relationships/hyperlink" Target="mailto:NA-RO-BG@mrrb.government.bg" TargetMode="External"/><Relationship Id="rId9" Type="http://schemas.openxmlformats.org/officeDocument/2006/relationships/hyperlink" Target="https://www.youtube.com/channel/UCtgRgCcdOK5D2ZsBJrMPXew" TargetMode="External"/><Relationship Id="rId1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713085"/>
            <a:ext cx="82296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AL DOILEA APEL DE PROIECTE</a:t>
            </a: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835069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994" y="178406"/>
            <a:ext cx="1110012" cy="964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874" y="838670"/>
            <a:ext cx="6680783" cy="893067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activităților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8074" y="1294863"/>
            <a:ext cx="9144000" cy="6026944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Activitățile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fi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implementate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aria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eligibilă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a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programului</a:t>
            </a:r>
            <a:r>
              <a:rPr lang="en-US" sz="1900" dirty="0">
                <a:latin typeface="Trebuchet MS" pitchFamily="34" charset="0"/>
              </a:rPr>
              <a:t>. 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rebuchet MS" pitchFamily="34" charset="0"/>
              </a:rPr>
              <a:t>Cu </a:t>
            </a:r>
            <a:r>
              <a:rPr lang="en-US" sz="1900" dirty="0" err="1">
                <a:latin typeface="Trebuchet MS" pitchFamily="34" charset="0"/>
              </a:rPr>
              <a:t>toate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acestea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cazul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care un </a:t>
            </a:r>
            <a:r>
              <a:rPr lang="en-US" sz="1900" dirty="0" err="1">
                <a:latin typeface="Trebuchet MS" pitchFamily="34" charset="0"/>
              </a:rPr>
              <a:t>proiect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fie </a:t>
            </a:r>
            <a:r>
              <a:rPr lang="en-US" sz="1900" dirty="0" err="1">
                <a:latin typeface="Trebuchet MS" pitchFamily="34" charset="0"/>
              </a:rPr>
              <a:t>implementat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parțial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afara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ariei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,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trebuie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să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demonstreze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beneficiul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adus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ariei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a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programului</a:t>
            </a:r>
            <a:r>
              <a:rPr lang="en-US" sz="1900" dirty="0" smtClean="0">
                <a:latin typeface="Trebuchet MS" pitchFamily="34" charset="0"/>
              </a:rPr>
              <a:t>.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 err="1">
                <a:latin typeface="Trebuchet MS" pitchFamily="34" charset="0"/>
              </a:rPr>
              <a:t>Costurile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totale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suportate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afara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ariei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eligibile</a:t>
            </a:r>
            <a:r>
              <a:rPr lang="en-US" sz="1900" dirty="0">
                <a:latin typeface="Trebuchet MS" pitchFamily="34" charset="0"/>
              </a:rPr>
              <a:t> (legate de </a:t>
            </a:r>
            <a:r>
              <a:rPr lang="en-US" sz="1900" dirty="0" err="1">
                <a:latin typeface="Trebuchet MS" pitchFamily="34" charset="0"/>
              </a:rPr>
              <a:t>orice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activitate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sau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orice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categorie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>
                <a:latin typeface="Trebuchet MS" pitchFamily="34" charset="0"/>
              </a:rPr>
              <a:t>cheltuieli</a:t>
            </a:r>
            <a:r>
              <a:rPr lang="en-US" sz="1900" dirty="0">
                <a:latin typeface="Trebuchet MS" pitchFamily="34" charset="0"/>
              </a:rPr>
              <a:t>)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se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limitează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la 20% din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totalul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bugetului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proiectului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(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sursa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FEDR),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indiferent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locația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partenerului</a:t>
            </a:r>
            <a:r>
              <a:rPr lang="en-US" sz="1900" dirty="0" smtClean="0">
                <a:latin typeface="Trebuchet MS" pitchFamily="34" charset="0"/>
              </a:rPr>
              <a:t>.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Atenție</a:t>
            </a:r>
            <a:r>
              <a:rPr lang="en-US" sz="1900" dirty="0" smtClean="0">
                <a:latin typeface="Trebuchet MS" pitchFamily="34" charset="0"/>
              </a:rPr>
              <a:t>! </a:t>
            </a:r>
            <a:r>
              <a:rPr lang="en-US" sz="1900" dirty="0">
                <a:latin typeface="Trebuchet MS" pitchFamily="34" charset="0"/>
              </a:rPr>
              <a:t>la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normele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privind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ajuto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rul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de stat </a:t>
            </a:r>
            <a:r>
              <a:rPr lang="en-US" sz="1900" dirty="0">
                <a:latin typeface="Trebuchet MS" pitchFamily="34" charset="0"/>
              </a:rPr>
              <a:t>din </a:t>
            </a:r>
            <a:r>
              <a:rPr lang="en-US" sz="1900" dirty="0" err="1" smtClean="0">
                <a:latin typeface="Trebuchet MS" pitchFamily="34" charset="0"/>
              </a:rPr>
              <a:t>Ghid</a:t>
            </a:r>
            <a:r>
              <a:rPr lang="ro-RO" sz="1900" dirty="0" smtClean="0">
                <a:latin typeface="Trebuchet MS" pitchFamily="34" charset="0"/>
              </a:rPr>
              <a:t>ul Aplicantului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>
                <a:latin typeface="Trebuchet MS" pitchFamily="34" charset="0"/>
              </a:rPr>
              <a:t>(</a:t>
            </a:r>
            <a:r>
              <a:rPr lang="en-US" sz="1900" dirty="0" smtClean="0">
                <a:latin typeface="Trebuchet MS" pitchFamily="34" charset="0"/>
              </a:rPr>
              <a:t>general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și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specific</a:t>
            </a:r>
            <a:r>
              <a:rPr lang="ro-RO" sz="1900" dirty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anumite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operațiuni</a:t>
            </a:r>
            <a:r>
              <a:rPr lang="en-US" sz="1900" dirty="0">
                <a:latin typeface="Trebuchet MS" pitchFamily="34" charset="0"/>
              </a:rPr>
              <a:t> indicative</a:t>
            </a:r>
            <a:r>
              <a:rPr lang="en-US" sz="1900" dirty="0" smtClean="0">
                <a:latin typeface="Trebuchet MS" pitchFamily="34" charset="0"/>
              </a:rPr>
              <a:t>).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00" y="4552876"/>
            <a:ext cx="350406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b="1" dirty="0" smtClean="0">
                <a:solidFill>
                  <a:srgbClr val="CC0000"/>
                </a:solidFill>
                <a:latin typeface="Trebuchet MS" pitchFamily="34" charset="0"/>
              </a:rPr>
              <a:t>Aria eligibilă</a:t>
            </a: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  <a:p>
            <a:pPr marL="285750" indent="-285750" algn="just" eaLnBrk="1" hangingPunct="1">
              <a:lnSpc>
                <a:spcPct val="80000"/>
              </a:lnSpc>
              <a:buFont typeface="Wingdings" panose="05000000000000000000" pitchFamily="2" charset="2"/>
              <a:buChar char="q"/>
              <a:defRPr/>
            </a:pP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7 </a:t>
            </a:r>
            <a:r>
              <a:rPr lang="ro-RO" sz="1600" dirty="0" smtClean="0">
                <a:solidFill>
                  <a:schemeClr val="tx2"/>
                </a:solidFill>
                <a:latin typeface="Trebuchet MS" pitchFamily="34" charset="0"/>
              </a:rPr>
              <a:t>județe în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Romania (Constanța, 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Călărași</a:t>
            </a:r>
            <a:r>
              <a:rPr lang="en-US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Giurgiu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Teleorman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Olt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Dolj, 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Mehedinți)</a:t>
            </a:r>
            <a:endParaRPr lang="ro-RO" sz="1600" dirty="0">
              <a:solidFill>
                <a:schemeClr val="tx2"/>
              </a:solidFill>
              <a:latin typeface="Trebuchet MS" pitchFamily="34" charset="0"/>
            </a:endParaRPr>
          </a:p>
          <a:p>
            <a:pPr marL="285750" indent="-285750" algn="just" eaLnBrk="1" hangingPunct="1">
              <a:lnSpc>
                <a:spcPct val="80000"/>
              </a:lnSpc>
              <a:buFont typeface="Wingdings" panose="05000000000000000000" pitchFamily="2" charset="2"/>
              <a:buChar char="q"/>
              <a:defRPr/>
            </a:pP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8 district</a:t>
            </a:r>
            <a:r>
              <a:rPr lang="ro-RO" sz="1600" dirty="0" smtClean="0">
                <a:solidFill>
                  <a:schemeClr val="tx2"/>
                </a:solidFill>
                <a:latin typeface="Trebuchet MS" pitchFamily="34" charset="0"/>
              </a:rPr>
              <a:t>e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1600" dirty="0">
                <a:solidFill>
                  <a:schemeClr val="tx2"/>
                </a:solidFill>
                <a:latin typeface="Trebuchet MS" pitchFamily="34" charset="0"/>
              </a:rPr>
              <a:t>î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n 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Bulgaria (Vidin, Vratsa, Montana, Pleven, Veliko Tarnovo, Ruse, Silistra, Dobrich</a:t>
            </a:r>
            <a:r>
              <a:rPr lang="en-US" sz="1600" dirty="0">
                <a:solidFill>
                  <a:schemeClr val="tx2"/>
                </a:solidFill>
                <a:latin typeface="Trebuchet MS" pitchFamily="34" charset="0"/>
              </a:rPr>
              <a:t>)</a:t>
            </a:r>
            <a:endParaRPr lang="ro-RO" altLang="en-US" sz="1600" dirty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o-RO" altLang="en-US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081" y="3200400"/>
            <a:ext cx="6032144" cy="8532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304799"/>
            <a:ext cx="1143000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2211" y="249244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5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84" y="845987"/>
            <a:ext cx="8001000" cy="900113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cheltuielilor (I)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0" y="1709592"/>
            <a:ext cx="6400799" cy="292504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o-RO" sz="1800" dirty="0" smtClean="0">
                <a:latin typeface="Trebuchet MS" pitchFamily="34" charset="0"/>
              </a:rPr>
              <a:t>sunt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necesar</a:t>
            </a:r>
            <a:r>
              <a:rPr lang="ro-RO" sz="1800" dirty="0" smtClean="0">
                <a:latin typeface="Trebuchet MS" pitchFamily="34" charset="0"/>
              </a:rPr>
              <a:t>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inițierea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derularea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conformitate</a:t>
            </a:r>
            <a:r>
              <a:rPr lang="en-US" sz="1800" dirty="0">
                <a:latin typeface="Trebuchet MS" pitchFamily="34" charset="0"/>
              </a:rPr>
              <a:t> cu </a:t>
            </a:r>
            <a:r>
              <a:rPr lang="en-US" sz="1800" dirty="0" err="1">
                <a:latin typeface="Trebuchet MS" pitchFamily="34" charset="0"/>
              </a:rPr>
              <a:t>principiile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managementului financiar sănătos 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1800" dirty="0" smtClean="0">
                <a:latin typeface="Trebuchet MS" pitchFamily="34" charset="0"/>
              </a:rPr>
              <a:t>sunt efectuate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conformitate</a:t>
            </a:r>
            <a:r>
              <a:rPr lang="en-US" sz="1800" dirty="0">
                <a:latin typeface="Trebuchet MS" pitchFamily="34" charset="0"/>
              </a:rPr>
              <a:t> cu </a:t>
            </a:r>
            <a:r>
              <a:rPr lang="en-US" sz="1800" dirty="0" err="1">
                <a:latin typeface="Trebuchet MS" pitchFamily="34" charset="0"/>
              </a:rPr>
              <a:t>prevederile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contract</a:t>
            </a:r>
            <a:r>
              <a:rPr lang="ro-RO" sz="1800" dirty="0" smtClean="0">
                <a:latin typeface="Trebuchet MS" pitchFamily="34" charset="0"/>
              </a:rPr>
              <a:t>uale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cu</a:t>
            </a:r>
            <a:r>
              <a:rPr lang="en-US" sz="1800" dirty="0" smtClean="0">
                <a:latin typeface="Trebuchet MS" pitchFamily="34" charset="0"/>
              </a:rPr>
              <a:t> list</a:t>
            </a:r>
            <a:r>
              <a:rPr lang="ro-RO" sz="1800" dirty="0" smtClean="0">
                <a:latin typeface="Trebuchet MS" pitchFamily="34" charset="0"/>
              </a:rPr>
              <a:t>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cheltuielilor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eligibile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939" y="1607157"/>
            <a:ext cx="2207429" cy="162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200400"/>
            <a:ext cx="8381999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o-RO" b="1" dirty="0" smtClean="0">
                <a:latin typeface="Trebuchet MS" pitchFamily="34" charset="0"/>
              </a:rPr>
              <a:t>c</a:t>
            </a:r>
            <a:r>
              <a:rPr lang="en-US" b="1" dirty="0" err="1" smtClean="0">
                <a:latin typeface="Trebuchet MS" pitchFamily="34" charset="0"/>
              </a:rPr>
              <a:t>osturile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>
                <a:latin typeface="Trebuchet MS" pitchFamily="34" charset="0"/>
              </a:rPr>
              <a:t>de </a:t>
            </a:r>
            <a:r>
              <a:rPr lang="en-US" b="1" dirty="0" err="1">
                <a:latin typeface="Trebuchet MS" pitchFamily="34" charset="0"/>
              </a:rPr>
              <a:t>pregătire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sunt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eligibile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smtClean="0">
                <a:latin typeface="Trebuchet MS" pitchFamily="34" charset="0"/>
              </a:rPr>
              <a:t>(</a:t>
            </a:r>
            <a:r>
              <a:rPr lang="ro-RO" b="1" dirty="0" smtClean="0">
                <a:latin typeface="Trebuchet MS" pitchFamily="34" charset="0"/>
              </a:rPr>
              <a:t>in limita a </a:t>
            </a:r>
            <a:r>
              <a:rPr lang="en-US" b="1" dirty="0" smtClean="0">
                <a:latin typeface="Trebuchet MS" pitchFamily="34" charset="0"/>
              </a:rPr>
              <a:t>10%</a:t>
            </a:r>
            <a:r>
              <a:rPr lang="ro-RO" b="1" dirty="0" smtClean="0">
                <a:latin typeface="Trebuchet MS" pitchFamily="34" charset="0"/>
              </a:rPr>
              <a:t> din costurile directe</a:t>
            </a:r>
            <a:r>
              <a:rPr lang="en-US" b="1" dirty="0" smtClean="0">
                <a:latin typeface="Trebuchet MS" pitchFamily="34" charset="0"/>
              </a:rPr>
              <a:t>), </a:t>
            </a:r>
            <a:r>
              <a:rPr lang="en-US" b="1" dirty="0" err="1">
                <a:latin typeface="Trebuchet MS" pitchFamily="34" charset="0"/>
              </a:rPr>
              <a:t>în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cazul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în</a:t>
            </a:r>
            <a:r>
              <a:rPr lang="en-US" b="1" dirty="0">
                <a:latin typeface="Trebuchet MS" pitchFamily="34" charset="0"/>
              </a:rPr>
              <a:t> care </a:t>
            </a:r>
            <a:r>
              <a:rPr lang="ro-RO" b="1" dirty="0" smtClean="0">
                <a:latin typeface="Trebuchet MS" pitchFamily="34" charset="0"/>
              </a:rPr>
              <a:t>au fost angajate între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0</a:t>
            </a:r>
            <a:r>
              <a:rPr lang="en-US" b="1" dirty="0" smtClean="0">
                <a:latin typeface="Trebuchet MS" pitchFamily="34" charset="0"/>
              </a:rPr>
              <a:t>1.01.2014 </a:t>
            </a:r>
            <a:r>
              <a:rPr lang="en-US" b="1" dirty="0" err="1">
                <a:latin typeface="Trebuchet MS" pitchFamily="34" charset="0"/>
              </a:rPr>
              <a:t>și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depunerea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Cererii de Finanțare</a:t>
            </a:r>
            <a:r>
              <a:rPr lang="en-US" b="1" dirty="0" smtClean="0">
                <a:latin typeface="Trebuchet MS" pitchFamily="34" charset="0"/>
              </a:rPr>
              <a:t> (transport </a:t>
            </a:r>
            <a:r>
              <a:rPr lang="en-US" b="1" dirty="0" err="1" smtClean="0">
                <a:latin typeface="Trebuchet MS" pitchFamily="34" charset="0"/>
              </a:rPr>
              <a:t>și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cazare</a:t>
            </a:r>
            <a:r>
              <a:rPr lang="en-US" b="1" dirty="0" smtClean="0">
                <a:latin typeface="Trebuchet MS" pitchFamily="34" charset="0"/>
              </a:rPr>
              <a:t>, </a:t>
            </a:r>
            <a:r>
              <a:rPr lang="en-US" b="1" dirty="0" err="1" smtClean="0">
                <a:latin typeface="Trebuchet MS" pitchFamily="34" charset="0"/>
              </a:rPr>
              <a:t>expertiză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externă</a:t>
            </a:r>
            <a:r>
              <a:rPr lang="ro-RO" b="1" dirty="0" smtClean="0">
                <a:latin typeface="Trebuchet MS" pitchFamily="34" charset="0"/>
              </a:rPr>
              <a:t>, studiu de fezabilitate, alte  costuri necesare pentru obtinerea autorizațiilor/permiselor, etc. </a:t>
            </a:r>
            <a:r>
              <a:rPr lang="en-US" b="1" dirty="0" smtClean="0">
                <a:latin typeface="Trebuchet MS" pitchFamily="34" charset="0"/>
              </a:rPr>
              <a:t>)</a:t>
            </a:r>
            <a:endParaRPr lang="ro-RO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c</a:t>
            </a:r>
            <a:r>
              <a:rPr lang="en-US" dirty="0" err="1" smtClean="0">
                <a:latin typeface="Trebuchet MS" pitchFamily="34" charset="0"/>
              </a:rPr>
              <a:t>heltuielile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sunt </a:t>
            </a:r>
            <a:r>
              <a:rPr lang="en-US" dirty="0" err="1" smtClean="0">
                <a:latin typeface="Trebuchet MS" pitchFamily="34" charset="0"/>
              </a:rPr>
              <a:t>plătite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>
                <a:latin typeface="Trebuchet MS" pitchFamily="34" charset="0"/>
              </a:rPr>
              <a:t>efectiv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în termen de maxim </a:t>
            </a:r>
            <a:r>
              <a:rPr lang="en-US" dirty="0" smtClean="0">
                <a:latin typeface="Trebuchet MS" pitchFamily="34" charset="0"/>
              </a:rPr>
              <a:t>2 </a:t>
            </a:r>
            <a:r>
              <a:rPr lang="en-US" dirty="0" err="1">
                <a:latin typeface="Trebuchet MS" pitchFamily="34" charset="0"/>
              </a:rPr>
              <a:t>luni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de la finalizarea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perioad</a:t>
            </a:r>
            <a:r>
              <a:rPr lang="ro-RO" dirty="0" smtClean="0">
                <a:latin typeface="Trebuchet MS" pitchFamily="34" charset="0"/>
              </a:rPr>
              <a:t>ei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>
                <a:latin typeface="Trebuchet MS" pitchFamily="34" charset="0"/>
              </a:rPr>
              <a:t>de </a:t>
            </a:r>
            <a:r>
              <a:rPr lang="en-US" dirty="0" err="1" smtClean="0">
                <a:latin typeface="Trebuchet MS" pitchFamily="34" charset="0"/>
              </a:rPr>
              <a:t>implementare</a:t>
            </a:r>
            <a:r>
              <a:rPr lang="ro-RO" dirty="0">
                <a:latin typeface="Trebuchet MS" pitchFamily="34" charset="0"/>
              </a:rPr>
              <a:t>;</a:t>
            </a:r>
            <a:endParaRPr lang="en-US" dirty="0" smtClean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sunt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înregistrat</a:t>
            </a:r>
            <a:r>
              <a:rPr lang="ro-RO" dirty="0" smtClean="0">
                <a:latin typeface="Trebuchet MS" pitchFamily="34" charset="0"/>
              </a:rPr>
              <a:t>e </a:t>
            </a:r>
            <a:r>
              <a:rPr lang="en-US" dirty="0" err="1" smtClean="0">
                <a:latin typeface="Trebuchet MS" pitchFamily="34" charset="0"/>
              </a:rPr>
              <a:t>în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cont</a:t>
            </a:r>
            <a:r>
              <a:rPr lang="ro-RO" dirty="0" smtClean="0">
                <a:latin typeface="Trebuchet MS" pitchFamily="34" charset="0"/>
              </a:rPr>
              <a:t>abilitate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beneficiarilor</a:t>
            </a:r>
            <a:r>
              <a:rPr lang="ro-RO" dirty="0">
                <a:latin typeface="Trebuchet MS" pitchFamily="34" charset="0"/>
              </a:rPr>
              <a:t>;</a:t>
            </a:r>
            <a:r>
              <a:rPr lang="en-US" dirty="0" smtClean="0">
                <a:latin typeface="Trebuchet MS" pitchFamily="34" charset="0"/>
              </a:rPr>
              <a:t> </a:t>
            </a:r>
            <a:endParaRPr lang="ro-RO" dirty="0" smtClean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sunt verificate si validate de către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CPN;</a:t>
            </a:r>
            <a:endParaRPr lang="en-US" b="1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n</a:t>
            </a:r>
            <a:r>
              <a:rPr lang="it-IT" dirty="0" smtClean="0">
                <a:latin typeface="Trebuchet MS" pitchFamily="34" charset="0"/>
              </a:rPr>
              <a:t>u a</a:t>
            </a:r>
            <a:r>
              <a:rPr lang="ro-RO" dirty="0" smtClean="0">
                <a:latin typeface="Trebuchet MS" pitchFamily="34" charset="0"/>
              </a:rPr>
              <a:t>u</a:t>
            </a:r>
            <a:r>
              <a:rPr lang="it-IT" dirty="0" smtClean="0">
                <a:latin typeface="Trebuchet MS" pitchFamily="34" charset="0"/>
              </a:rPr>
              <a:t> </a:t>
            </a:r>
            <a:r>
              <a:rPr lang="it-IT" dirty="0">
                <a:latin typeface="Trebuchet MS" pitchFamily="34" charset="0"/>
              </a:rPr>
              <a:t>făcut </a:t>
            </a:r>
            <a:r>
              <a:rPr lang="it-IT" dirty="0" smtClean="0">
                <a:latin typeface="Trebuchet MS" pitchFamily="34" charset="0"/>
              </a:rPr>
              <a:t>obiectul finanțări</a:t>
            </a:r>
            <a:r>
              <a:rPr lang="ro-RO" dirty="0" smtClean="0">
                <a:latin typeface="Trebuchet MS" pitchFamily="34" charset="0"/>
              </a:rPr>
              <a:t>i</a:t>
            </a:r>
            <a:r>
              <a:rPr lang="it-IT" dirty="0" smtClean="0">
                <a:latin typeface="Trebuchet MS" pitchFamily="34" charset="0"/>
              </a:rPr>
              <a:t> </a:t>
            </a:r>
            <a:r>
              <a:rPr lang="it-IT" dirty="0">
                <a:latin typeface="Trebuchet MS" pitchFamily="34" charset="0"/>
              </a:rPr>
              <a:t>din alte fonduri </a:t>
            </a:r>
            <a:r>
              <a:rPr lang="it-IT" dirty="0" smtClean="0">
                <a:latin typeface="Trebuchet MS" pitchFamily="34" charset="0"/>
              </a:rPr>
              <a:t>publice</a:t>
            </a:r>
            <a:r>
              <a:rPr lang="ro-RO" dirty="0">
                <a:latin typeface="Trebuchet MS" pitchFamily="34" charset="0"/>
              </a:rPr>
              <a:t>;</a:t>
            </a:r>
            <a:r>
              <a:rPr lang="en-US" b="1" dirty="0" smtClean="0">
                <a:latin typeface="Trebuchet MS" pitchFamily="34" charset="0"/>
              </a:rPr>
              <a:t>  </a:t>
            </a:r>
            <a:endParaRPr lang="en-US" b="1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Ø"/>
            </a:pPr>
            <a:endParaRPr lang="en-US" sz="24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dirty="0">
              <a:solidFill>
                <a:srgbClr val="0070C0"/>
              </a:solidFill>
              <a:latin typeface="Trebuchet MS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1900" b="1" dirty="0">
              <a:latin typeface="Trebuchet MS" pitchFamily="34" charset="0"/>
            </a:endParaRPr>
          </a:p>
          <a:p>
            <a:pPr lvl="1"/>
            <a:endParaRPr lang="en-US" sz="20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479" y="6096000"/>
            <a:ext cx="580017" cy="66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96" y="897841"/>
            <a:ext cx="8001000" cy="900113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(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II)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-32304" y="1614488"/>
            <a:ext cx="9067800" cy="4983163"/>
          </a:xfrm>
        </p:spPr>
        <p:txBody>
          <a:bodyPr/>
          <a:lstStyle/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Angajate</a:t>
            </a:r>
            <a:r>
              <a:rPr lang="en-US" sz="17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între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data de </a:t>
            </a:r>
            <a:r>
              <a:rPr lang="en-US" sz="1700" dirty="0" err="1" smtClean="0">
                <a:solidFill>
                  <a:srgbClr val="00B050"/>
                </a:solidFill>
                <a:latin typeface="Trebuchet MS" pitchFamily="34" charset="0"/>
              </a:rPr>
              <a:t>selecție</a:t>
            </a: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 și</a:t>
            </a:r>
            <a:r>
              <a:rPr lang="en-US" sz="17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ultima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zi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a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perioadei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implementare</a:t>
            </a:r>
            <a:r>
              <a:rPr lang="ro-RO" sz="1700" dirty="0">
                <a:solidFill>
                  <a:srgbClr val="00B050"/>
                </a:solidFill>
                <a:latin typeface="Trebuchet MS" pitchFamily="34" charset="0"/>
              </a:rPr>
              <a:t>.</a:t>
            </a:r>
            <a:endParaRPr lang="ro-RO" sz="17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b="1" dirty="0" smtClean="0">
                <a:solidFill>
                  <a:srgbClr val="002060"/>
                </a:solidFill>
                <a:latin typeface="Trebuchet MS" pitchFamily="34" charset="0"/>
              </a:rPr>
              <a:t>Angajate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=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sunt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considerate angajate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cazul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care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activitatea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care 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generat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finalizată sau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serviciile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prevăzute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contract au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prestate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. </a:t>
            </a:r>
            <a:endParaRPr lang="ro-RO" sz="17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schimb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sunt considerate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plătite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când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suma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corespunzătoare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debitată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din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conturile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beneficiarului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și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transferat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ă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conturile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contractantului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.</a:t>
            </a:r>
            <a:endParaRPr lang="en-US" sz="1700" dirty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Nu depășesc plafoanele stabilite la nivelul Programului</a:t>
            </a:r>
            <a:r>
              <a:rPr lang="en-US" sz="1700" dirty="0" smtClean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– Anexa C. din Ghidul </a:t>
            </a:r>
            <a:r>
              <a:rPr lang="ro-RO" sz="1700" dirty="0" err="1" smtClean="0">
                <a:solidFill>
                  <a:srgbClr val="0070C0"/>
                </a:solidFill>
                <a:latin typeface="Trebuchet MS" pitchFamily="34" charset="0"/>
              </a:rPr>
              <a:t>Aplicantului</a:t>
            </a: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.</a:t>
            </a:r>
            <a:endParaRPr lang="en-US" sz="1700" dirty="0" smtClean="0">
              <a:solidFill>
                <a:srgbClr val="0070C0"/>
              </a:solidFill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>
                <a:solidFill>
                  <a:srgbClr val="C00000"/>
                </a:solidFill>
                <a:latin typeface="Trebuchet MS" pitchFamily="34" charset="0"/>
              </a:rPr>
              <a:t>Nu </a:t>
            </a:r>
            <a:r>
              <a:rPr lang="ro-RO" sz="1700" dirty="0" smtClean="0">
                <a:solidFill>
                  <a:srgbClr val="C00000"/>
                </a:solidFill>
                <a:latin typeface="Trebuchet MS" pitchFamily="34" charset="0"/>
              </a:rPr>
              <a:t>sunt </a:t>
            </a:r>
            <a:r>
              <a:rPr lang="en-US" sz="1700" dirty="0" err="1" smtClean="0">
                <a:solidFill>
                  <a:srgbClr val="C00000"/>
                </a:solidFill>
                <a:latin typeface="Trebuchet MS" pitchFamily="34" charset="0"/>
              </a:rPr>
              <a:t>costuri</a:t>
            </a:r>
            <a:r>
              <a:rPr lang="en-US" sz="1700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C00000"/>
                </a:solidFill>
                <a:latin typeface="Trebuchet MS" pitchFamily="34" charset="0"/>
              </a:rPr>
              <a:t>standard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ro-RO" sz="1700" dirty="0" smtClean="0">
                <a:latin typeface="Trebuchet MS" pitchFamily="34" charset="0"/>
              </a:rPr>
              <a:t>sunt </a:t>
            </a:r>
            <a:r>
              <a:rPr lang="en-US" sz="1700" dirty="0" err="1" smtClean="0">
                <a:latin typeface="Trebuchet MS" pitchFamily="34" charset="0"/>
              </a:rPr>
              <a:t>plafoane</a:t>
            </a:r>
            <a:r>
              <a:rPr lang="ro-RO" sz="1700" dirty="0" smtClean="0">
                <a:latin typeface="Trebuchet MS" pitchFamily="34" charset="0"/>
              </a:rPr>
              <a:t> maximale de costuri</a:t>
            </a:r>
            <a:r>
              <a:rPr lang="en-US" sz="1700" dirty="0" smtClean="0">
                <a:latin typeface="Trebuchet MS" pitchFamily="34" charset="0"/>
              </a:rPr>
              <a:t>! </a:t>
            </a:r>
            <a:r>
              <a:rPr lang="en-US" sz="1700" dirty="0" err="1">
                <a:latin typeface="Trebuchet MS" pitchFamily="34" charset="0"/>
              </a:rPr>
              <a:t>Ati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putea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plăti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mult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dar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programul va </a:t>
            </a:r>
            <a:r>
              <a:rPr lang="en-US" sz="1700" dirty="0" err="1" smtClean="0">
                <a:latin typeface="Trebuchet MS" pitchFamily="34" charset="0"/>
              </a:rPr>
              <a:t>rambursa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cheltuielile </a:t>
            </a:r>
            <a:r>
              <a:rPr lang="en-US" sz="1700" dirty="0" err="1" smtClean="0">
                <a:latin typeface="Trebuchet MS" pitchFamily="34" charset="0"/>
              </a:rPr>
              <a:t>în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limita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stabilită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prin </a:t>
            </a:r>
            <a:r>
              <a:rPr lang="en-US" sz="1700" dirty="0" err="1" smtClean="0">
                <a:latin typeface="Trebuchet MS" pitchFamily="34" charset="0"/>
              </a:rPr>
              <a:t>plafon</a:t>
            </a:r>
            <a:r>
              <a:rPr lang="ro-RO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 err="1">
                <a:latin typeface="Trebuchet MS" pitchFamily="34" charset="0"/>
              </a:rPr>
              <a:t>Plafoanele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sunt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prețurile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pieței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și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pot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fi </a:t>
            </a:r>
            <a:r>
              <a:rPr lang="en-US" sz="1700" dirty="0" err="1">
                <a:latin typeface="Trebuchet MS" pitchFamily="34" charset="0"/>
              </a:rPr>
              <a:t>actualizate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dacă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cazul</a:t>
            </a:r>
            <a:r>
              <a:rPr lang="ro-RO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 smtClean="0">
                <a:latin typeface="Trebuchet MS" pitchFamily="34" charset="0"/>
              </a:rPr>
              <a:t>1</a:t>
            </a:r>
            <a:r>
              <a:rPr lang="ro-RO" sz="1700" dirty="0" smtClean="0">
                <a:latin typeface="Trebuchet MS" pitchFamily="34" charset="0"/>
              </a:rPr>
              <a:t>. </a:t>
            </a:r>
            <a:r>
              <a:rPr lang="en-US" sz="1700" dirty="0" err="1" smtClean="0">
                <a:latin typeface="Trebuchet MS" pitchFamily="34" charset="0"/>
              </a:rPr>
              <a:t>În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cazul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care un element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lista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folositi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plafonul</a:t>
            </a:r>
            <a:r>
              <a:rPr lang="en-US" sz="1700" dirty="0">
                <a:latin typeface="Trebuchet MS" pitchFamily="34" charset="0"/>
              </a:rPr>
              <a:t>! </a:t>
            </a:r>
            <a:r>
              <a:rPr lang="en-US" sz="1700" dirty="0" err="1">
                <a:latin typeface="Trebuchet MS" pitchFamily="34" charset="0"/>
              </a:rPr>
              <a:t>Numai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u="sng" dirty="0" err="1">
                <a:solidFill>
                  <a:srgbClr val="FF0000"/>
                </a:solidFill>
                <a:latin typeface="Trebuchet MS" pitchFamily="34" charset="0"/>
              </a:rPr>
              <a:t>dacă</a:t>
            </a:r>
            <a:r>
              <a:rPr lang="en-US" sz="1700" u="sng" dirty="0">
                <a:solidFill>
                  <a:srgbClr val="FF0000"/>
                </a:solidFill>
                <a:latin typeface="Trebuchet MS" pitchFamily="34" charset="0"/>
              </a:rPr>
              <a:t> nu </a:t>
            </a:r>
            <a:r>
              <a:rPr lang="en-US" sz="1700" u="sng" dirty="0" err="1" smtClean="0">
                <a:solidFill>
                  <a:srgbClr val="FF0000"/>
                </a:solidFill>
                <a:latin typeface="Trebuchet MS" pitchFamily="34" charset="0"/>
              </a:rPr>
              <a:t>este</a:t>
            </a:r>
            <a:r>
              <a:rPr lang="ro-RO" sz="1700" u="sng" dirty="0" smtClean="0">
                <a:solidFill>
                  <a:srgbClr val="FF0000"/>
                </a:solidFill>
                <a:latin typeface="Trebuchet MS" pitchFamily="34" charset="0"/>
              </a:rPr>
              <a:t>.</a:t>
            </a: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>
                <a:latin typeface="Trebuchet MS" pitchFamily="34" charset="0"/>
              </a:rPr>
              <a:t>2. </a:t>
            </a:r>
            <a:r>
              <a:rPr lang="en-US" sz="1700" dirty="0" err="1" smtClean="0">
                <a:latin typeface="Trebuchet MS" pitchFamily="34" charset="0"/>
              </a:rPr>
              <a:t>Prezent</a:t>
            </a:r>
            <a:r>
              <a:rPr lang="ro-RO" sz="1700" dirty="0" smtClean="0">
                <a:latin typeface="Trebuchet MS" pitchFamily="34" charset="0"/>
              </a:rPr>
              <a:t>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3 </a:t>
            </a:r>
            <a:r>
              <a:rPr lang="en-US" sz="1700" dirty="0" err="1">
                <a:latin typeface="Trebuchet MS" pitchFamily="34" charset="0"/>
              </a:rPr>
              <a:t>oferte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(</a:t>
            </a:r>
            <a:r>
              <a:rPr lang="ro-RO" sz="1700" dirty="0" smtClean="0">
                <a:latin typeface="Trebuchet MS" pitchFamily="34" charset="0"/>
              </a:rPr>
              <a:t> este </a:t>
            </a:r>
            <a:r>
              <a:rPr lang="en-US" sz="1700" dirty="0" err="1" smtClean="0">
                <a:latin typeface="Trebuchet MS" pitchFamily="34" charset="0"/>
              </a:rPr>
              <a:t>recomandat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utilizați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func</a:t>
            </a:r>
            <a:r>
              <a:rPr lang="ro-RO" sz="1700" dirty="0" smtClean="0">
                <a:latin typeface="Trebuchet MS" pitchFamily="34" charset="0"/>
              </a:rPr>
              <a:t>ția</a:t>
            </a:r>
            <a:r>
              <a:rPr lang="en-US" sz="1700" dirty="0" smtClean="0">
                <a:latin typeface="Trebuchet MS" pitchFamily="34" charset="0"/>
              </a:rPr>
              <a:t> “print </a:t>
            </a:r>
            <a:r>
              <a:rPr lang="ro-RO" sz="1700" dirty="0" smtClean="0">
                <a:latin typeface="Trebuchet MS" pitchFamily="34" charset="0"/>
              </a:rPr>
              <a:t>s</a:t>
            </a:r>
            <a:r>
              <a:rPr lang="en-US" sz="1700" dirty="0" err="1" smtClean="0">
                <a:latin typeface="Trebuchet MS" pitchFamily="34" charset="0"/>
              </a:rPr>
              <a:t>creen</a:t>
            </a:r>
            <a:r>
              <a:rPr lang="en-US" sz="1700" dirty="0" smtClean="0">
                <a:latin typeface="Trebuchet MS" pitchFamily="34" charset="0"/>
              </a:rPr>
              <a:t>” </a:t>
            </a:r>
            <a:r>
              <a:rPr lang="en-US" sz="1700" dirty="0">
                <a:latin typeface="Trebuchet MS" pitchFamily="34" charset="0"/>
              </a:rPr>
              <a:t>de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paginile</a:t>
            </a:r>
            <a:r>
              <a:rPr lang="en-US" sz="1700" dirty="0" smtClean="0">
                <a:latin typeface="Trebuchet MS" pitchFamily="34" charset="0"/>
              </a:rPr>
              <a:t> web ale </a:t>
            </a:r>
            <a:r>
              <a:rPr lang="en-US" sz="1700" dirty="0" err="1" smtClean="0">
                <a:latin typeface="Trebuchet MS" pitchFamily="34" charset="0"/>
              </a:rPr>
              <a:t>unor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furnizori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cunoscuți pe piață).</a:t>
            </a:r>
            <a:endParaRPr lang="en-US" sz="1700" dirty="0" smtClean="0"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latin typeface="Trebuchet MS" pitchFamily="34" charset="0"/>
              </a:rPr>
              <a:t>Î</a:t>
            </a:r>
            <a:r>
              <a:rPr lang="en-US" sz="1700" dirty="0" smtClean="0">
                <a:latin typeface="Trebuchet MS" pitchFamily="34" charset="0"/>
              </a:rPr>
              <a:t>n </a:t>
            </a:r>
            <a:r>
              <a:rPr lang="en-US" sz="1700" dirty="0" err="1">
                <a:latin typeface="Trebuchet MS" pitchFamily="34" charset="0"/>
              </a:rPr>
              <a:t>cazul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în care </a:t>
            </a:r>
            <a:r>
              <a:rPr lang="en-US" sz="1700" dirty="0" err="1" smtClean="0">
                <a:latin typeface="Trebuchet MS" pitchFamily="34" charset="0"/>
              </a:rPr>
              <a:t>opțiun</a:t>
            </a:r>
            <a:r>
              <a:rPr lang="ro-RO" sz="1700" dirty="0" smtClean="0">
                <a:latin typeface="Trebuchet MS" pitchFamily="34" charset="0"/>
              </a:rPr>
              <a:t>ile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1 </a:t>
            </a:r>
            <a:r>
              <a:rPr lang="en-US" sz="1700" dirty="0" err="1">
                <a:latin typeface="Trebuchet MS" pitchFamily="34" charset="0"/>
              </a:rPr>
              <a:t>sau</a:t>
            </a:r>
            <a:r>
              <a:rPr lang="en-US" sz="1700" dirty="0">
                <a:latin typeface="Trebuchet MS" pitchFamily="34" charset="0"/>
              </a:rPr>
              <a:t> 2 nu </a:t>
            </a:r>
            <a:r>
              <a:rPr lang="en-US" sz="1700" dirty="0" err="1">
                <a:latin typeface="Trebuchet MS" pitchFamily="34" charset="0"/>
              </a:rPr>
              <a:t>sunt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disponibile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numai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atunci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prezent</a:t>
            </a:r>
            <a:r>
              <a:rPr lang="ro-RO" sz="1700" dirty="0" smtClean="0">
                <a:latin typeface="Trebuchet MS" pitchFamily="34" charset="0"/>
              </a:rPr>
              <a:t>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o evaluare independentă de cost (tradusă în limba engleză atunci când este redactată în limba română).</a:t>
            </a:r>
            <a:endParaRPr lang="en-US" sz="1700" dirty="0" smtClean="0">
              <a:latin typeface="Trebuchet MS" pitchFamily="34" charset="0"/>
            </a:endParaRPr>
          </a:p>
        </p:txBody>
      </p:sp>
      <p:pic>
        <p:nvPicPr>
          <p:cNvPr id="6" name="Picture 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243105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3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275" y="840619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(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III)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785820" y="1983619"/>
            <a:ext cx="7344196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b="1" dirty="0" err="1">
                <a:latin typeface="Trebuchet MS" pitchFamily="34" charset="0"/>
              </a:rPr>
              <a:t>Categorii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cheltuieli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eligibile</a:t>
            </a:r>
            <a:r>
              <a:rPr lang="en-US" sz="2000" b="1" dirty="0">
                <a:latin typeface="Trebuchet MS" pitchFamily="34" charset="0"/>
              </a:rPr>
              <a:t>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 smtClean="0">
                <a:latin typeface="Trebuchet MS" pitchFamily="34" charset="0"/>
              </a:rPr>
              <a:t>Regulamentul delegat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al </a:t>
            </a:r>
            <a:r>
              <a:rPr lang="ro-RO" sz="2000" dirty="0">
                <a:latin typeface="Trebuchet MS" pitchFamily="34" charset="0"/>
              </a:rPr>
              <a:t>C</a:t>
            </a:r>
            <a:r>
              <a:rPr lang="ro-RO" sz="2000" dirty="0" smtClean="0">
                <a:latin typeface="Trebuchet MS" pitchFamily="34" charset="0"/>
              </a:rPr>
              <a:t>omisiei </a:t>
            </a:r>
            <a:r>
              <a:rPr lang="en-US" sz="2000" dirty="0" smtClean="0">
                <a:latin typeface="Trebuchet MS" pitchFamily="34" charset="0"/>
              </a:rPr>
              <a:t>(U</a:t>
            </a:r>
            <a:r>
              <a:rPr lang="ro-RO" sz="2000" dirty="0" smtClean="0">
                <a:latin typeface="Trebuchet MS" pitchFamily="34" charset="0"/>
              </a:rPr>
              <a:t>E</a:t>
            </a:r>
            <a:r>
              <a:rPr lang="en-US" sz="2000" dirty="0" smtClean="0">
                <a:latin typeface="Trebuchet MS" pitchFamily="34" charset="0"/>
              </a:rPr>
              <a:t>) N</a:t>
            </a:r>
            <a:r>
              <a:rPr lang="ro-RO" sz="2000" dirty="0" smtClean="0">
                <a:latin typeface="Trebuchet MS" pitchFamily="34" charset="0"/>
              </a:rPr>
              <a:t>r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>
                <a:latin typeface="Trebuchet MS" pitchFamily="34" charset="0"/>
              </a:rPr>
              <a:t>481/2014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Costurile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smtClean="0">
                <a:latin typeface="Trebuchet MS" pitchFamily="34" charset="0"/>
              </a:rPr>
              <a:t>personal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Cheltuielile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birou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și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</a:rPr>
              <a:t>administrative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Cheltuielile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deplasare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și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cazare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 smtClean="0">
                <a:latin typeface="Trebuchet MS" pitchFamily="34" charset="0"/>
              </a:rPr>
              <a:t>Expertiza</a:t>
            </a:r>
            <a:r>
              <a:rPr lang="ro-RO" sz="2000" dirty="0" smtClean="0">
                <a:latin typeface="Trebuchet MS" pitchFamily="34" charset="0"/>
              </a:rPr>
              <a:t> externă și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costuri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servicii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ro-RO" sz="2000" dirty="0" err="1" smtClean="0">
                <a:latin typeface="Trebuchet MS" pitchFamily="34" charset="0"/>
              </a:rPr>
              <a:t>C</a:t>
            </a:r>
            <a:r>
              <a:rPr lang="en-US" sz="2000" dirty="0" err="1" smtClean="0">
                <a:latin typeface="Trebuchet MS" pitchFamily="34" charset="0"/>
              </a:rPr>
              <a:t>heltuieli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cu </a:t>
            </a:r>
            <a:r>
              <a:rPr lang="en-US" sz="2000" dirty="0" err="1" smtClean="0">
                <a:latin typeface="Trebuchet MS" pitchFamily="34" charset="0"/>
              </a:rPr>
              <a:t>echipament</a:t>
            </a:r>
            <a:r>
              <a:rPr lang="ro-RO" sz="2000" dirty="0" smtClean="0">
                <a:latin typeface="Trebuchet MS" pitchFamily="34" charset="0"/>
              </a:rPr>
              <a:t>ele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 smtClean="0">
                <a:latin typeface="Trebuchet MS" pitchFamily="34" charset="0"/>
              </a:rPr>
              <a:t>Reguli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suplimentare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stabilite</a:t>
            </a:r>
            <a:r>
              <a:rPr lang="en-US" sz="2000" dirty="0">
                <a:latin typeface="Trebuchet MS" pitchFamily="34" charset="0"/>
              </a:rPr>
              <a:t> la </a:t>
            </a:r>
            <a:r>
              <a:rPr lang="en-US" sz="2000" dirty="0" err="1" smtClean="0">
                <a:latin typeface="Trebuchet MS" pitchFamily="34" charset="0"/>
              </a:rPr>
              <a:t>nivel</a:t>
            </a:r>
            <a:r>
              <a:rPr lang="ro-RO" sz="2000" dirty="0" smtClean="0">
                <a:latin typeface="Trebuchet MS" pitchFamily="34" charset="0"/>
              </a:rPr>
              <a:t>ul programului</a:t>
            </a:r>
            <a:endParaRPr lang="ro-RO" sz="2000" dirty="0">
              <a:latin typeface="Trebuchet MS" pitchFamily="34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latin typeface="Trebuchet MS" pitchFamily="34" charset="0"/>
              </a:rPr>
              <a:t>Infrastructură și lucrări </a:t>
            </a:r>
            <a:endParaRPr lang="en-US" sz="2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20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361" y="4063786"/>
            <a:ext cx="1080281" cy="1085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1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4439" y="1484808"/>
            <a:ext cx="9151322" cy="5373191"/>
          </a:xfrm>
        </p:spPr>
        <p:txBody>
          <a:bodyPr/>
          <a:lstStyle/>
          <a:p>
            <a:pPr marL="0" indent="0" algn="just">
              <a:buNone/>
            </a:pP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8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b="1" dirty="0" smtClean="0">
                <a:latin typeface="Trebuchet MS" pitchFamily="34" charset="0"/>
              </a:rPr>
              <a:t>Rambursarea cheltuielilor:</a:t>
            </a: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b="1" dirty="0">
                <a:latin typeface="Trebuchet MS" pitchFamily="34" charset="0"/>
              </a:rPr>
              <a:t>A</a:t>
            </a:r>
            <a:r>
              <a:rPr lang="en-US" sz="1800" b="1" dirty="0" smtClean="0">
                <a:latin typeface="Trebuchet MS" pitchFamily="34" charset="0"/>
              </a:rPr>
              <a:t>. </a:t>
            </a:r>
            <a:r>
              <a:rPr lang="ro-RO" sz="1800" b="1" dirty="0" smtClean="0">
                <a:latin typeface="Trebuchet MS" pitchFamily="34" charset="0"/>
              </a:rPr>
              <a:t>Prin utilizarea de </a:t>
            </a:r>
            <a:r>
              <a:rPr lang="en-US" sz="1800" b="1" dirty="0" smtClean="0">
                <a:solidFill>
                  <a:srgbClr val="00B050"/>
                </a:solidFill>
                <a:latin typeface="Trebuchet MS" pitchFamily="34" charset="0"/>
              </a:rPr>
              <a:t>rate </a:t>
            </a:r>
            <a:r>
              <a:rPr lang="en-US" sz="1800" b="1" dirty="0" err="1">
                <a:solidFill>
                  <a:srgbClr val="00B050"/>
                </a:solidFill>
                <a:latin typeface="Trebuchet MS" pitchFamily="34" charset="0"/>
              </a:rPr>
              <a:t>forfetare</a:t>
            </a:r>
            <a:r>
              <a:rPr lang="en-US" sz="18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b="1" dirty="0">
                <a:latin typeface="Trebuchet MS" pitchFamily="34" charset="0"/>
              </a:rPr>
              <a:t>(calculate </a:t>
            </a:r>
            <a:r>
              <a:rPr lang="en-US" sz="1800" b="1" dirty="0" err="1">
                <a:latin typeface="Trebuchet MS" pitchFamily="34" charset="0"/>
              </a:rPr>
              <a:t>pe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baza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costurilor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directe</a:t>
            </a:r>
            <a:r>
              <a:rPr lang="en-US" sz="1800" b="1" dirty="0">
                <a:latin typeface="Trebuchet MS" pitchFamily="34" charset="0"/>
              </a:rPr>
              <a:t>, </a:t>
            </a:r>
            <a:r>
              <a:rPr lang="ro-RO" sz="1800" b="1" dirty="0" smtClean="0">
                <a:latin typeface="Trebuchet MS" pitchFamily="34" charset="0"/>
              </a:rPr>
              <a:t>costul de </a:t>
            </a:r>
            <a:r>
              <a:rPr lang="en-US" sz="1800" b="1" dirty="0" smtClean="0">
                <a:latin typeface="Trebuchet MS" pitchFamily="34" charset="0"/>
              </a:rPr>
              <a:t>management </a:t>
            </a:r>
            <a:r>
              <a:rPr lang="en-US" sz="1800" b="1" dirty="0">
                <a:latin typeface="Trebuchet MS" pitchFamily="34" charset="0"/>
              </a:rPr>
              <a:t>de </a:t>
            </a:r>
            <a:r>
              <a:rPr lang="en-US" sz="1800" b="1" dirty="0" err="1">
                <a:latin typeface="Trebuchet MS" pitchFamily="34" charset="0"/>
              </a:rPr>
              <a:t>proiect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exclus</a:t>
            </a:r>
            <a:r>
              <a:rPr lang="en-US" sz="1800" b="1" dirty="0">
                <a:latin typeface="Trebuchet MS" pitchFamily="34" charset="0"/>
              </a:rPr>
              <a:t>)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Cheltuieli cu personalul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max. 15%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tip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“soft”, max. 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“hard”</a:t>
            </a:r>
            <a:endParaRPr lang="en-US" sz="1800" dirty="0">
              <a:solidFill>
                <a:srgbClr val="00206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Cheltuieli de birou și administrative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max. 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“soft”, max. 1%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“hard”</a:t>
            </a: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Beneficiarii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nu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trebuie să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demonstr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eze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efectuarea sau plata cheltuielilor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,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sau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că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rata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forfetară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corespunde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realității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=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niciun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document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solicitat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de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oricare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dintre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organismele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programului</a:t>
            </a: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endParaRPr lang="en-US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200" b="1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057400" y="5550464"/>
            <a:ext cx="541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>
                <a:solidFill>
                  <a:schemeClr val="bg1"/>
                </a:solidFill>
                <a:latin typeface="Trebuchet MS" pitchFamily="34" charset="0"/>
              </a:rPr>
              <a:t>T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rebuie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respectat</a:t>
            </a:r>
            <a:r>
              <a:rPr lang="ro-RO" sz="2000" b="1" dirty="0" smtClean="0">
                <a:solidFill>
                  <a:schemeClr val="bg1"/>
                </a:solidFill>
                <a:latin typeface="Trebuchet MS" pitchFamily="34" charset="0"/>
              </a:rPr>
              <a:t>ă l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egislația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rebuchet MS" pitchFamily="34" charset="0"/>
              </a:rPr>
              <a:t>națională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!</a:t>
            </a:r>
            <a:endParaRPr lang="en-US" sz="2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2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4439" y="1484808"/>
            <a:ext cx="9151322" cy="5373191"/>
          </a:xfrm>
        </p:spPr>
        <p:txBody>
          <a:bodyPr/>
          <a:lstStyle/>
          <a:p>
            <a:pPr marL="114300" indent="0" algn="just">
              <a:buNone/>
            </a:pPr>
            <a:endParaRPr lang="en-US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2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b="1" dirty="0" smtClean="0">
                <a:latin typeface="Trebuchet MS" pitchFamily="34" charset="0"/>
              </a:rPr>
              <a:t>B</a:t>
            </a:r>
            <a:r>
              <a:rPr lang="en-US" sz="1800" b="1" dirty="0" smtClean="0">
                <a:latin typeface="Trebuchet MS" pitchFamily="34" charset="0"/>
              </a:rPr>
              <a:t>. </a:t>
            </a:r>
            <a:r>
              <a:rPr lang="ro-RO" sz="1800" b="1" dirty="0" smtClean="0">
                <a:latin typeface="Trebuchet MS" pitchFamily="34" charset="0"/>
              </a:rPr>
              <a:t>Pe bază de </a:t>
            </a:r>
            <a:r>
              <a:rPr lang="ro-RO" sz="1800" b="1" dirty="0" smtClean="0">
                <a:solidFill>
                  <a:srgbClr val="00B050"/>
                </a:solidFill>
                <a:latin typeface="Trebuchet MS" pitchFamily="34" charset="0"/>
              </a:rPr>
              <a:t>costuri reale</a:t>
            </a: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Deplasare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cazare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1800" dirty="0" err="1" smtClean="0">
                <a:latin typeface="Trebuchet MS" pitchFamily="34" charset="0"/>
              </a:rPr>
              <a:t>Expertiza</a:t>
            </a:r>
            <a:r>
              <a:rPr lang="ro-RO" sz="1800" dirty="0" smtClean="0">
                <a:latin typeface="Trebuchet MS" pitchFamily="34" charset="0"/>
              </a:rPr>
              <a:t> externă 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costuri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servicii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err="1" smtClean="0">
                <a:latin typeface="Trebuchet MS" pitchFamily="34" charset="0"/>
              </a:rPr>
              <a:t>C</a:t>
            </a:r>
            <a:r>
              <a:rPr lang="en-US" sz="1800" dirty="0" err="1" smtClean="0">
                <a:latin typeface="Trebuchet MS" pitchFamily="34" charset="0"/>
              </a:rPr>
              <a:t>heltuieli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echipament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latin typeface="Trebuchet MS" pitchFamily="34" charset="0"/>
              </a:rPr>
              <a:t>Infrastructură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lucrări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Cheltuieli cu personalul </a:t>
            </a:r>
          </a:p>
          <a:p>
            <a:pPr algn="just">
              <a:buFont typeface="Wingdings" pitchFamily="2" charset="2"/>
              <a:buChar char="ü"/>
            </a:pPr>
            <a:endParaRPr lang="ro-RO" sz="1800" dirty="0">
              <a:latin typeface="Trebuchet MS" pitchFamily="34" charset="0"/>
            </a:endParaRPr>
          </a:p>
          <a:p>
            <a:pPr marL="0" indent="0" algn="ctr">
              <a:buNone/>
            </a:pP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Opțiunea de rambursare a cheltuielilor de personal prin rată forfetară sau cost real, aparține beneficiarului și trebuie reflectată în aplicație prin selectarea tipului de buget aplicabil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en-US" sz="2400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41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01" y="777752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5652" y="1828800"/>
            <a:ext cx="8686800" cy="4777431"/>
          </a:xfrm>
        </p:spPr>
        <p:txBody>
          <a:bodyPr/>
          <a:lstStyle/>
          <a:p>
            <a:pPr marL="0" indent="0" algn="just">
              <a:buNone/>
            </a:pPr>
            <a:r>
              <a:rPr lang="ro-RO" sz="1800" b="1" dirty="0" smtClean="0">
                <a:solidFill>
                  <a:srgbClr val="00B050"/>
                </a:solidFill>
                <a:latin typeface="Trebuchet MS" pitchFamily="34" charset="0"/>
              </a:rPr>
              <a:t>Cheltuieli neeligibile </a:t>
            </a:r>
            <a:r>
              <a:rPr lang="ro-RO" sz="1800" b="1" dirty="0" smtClean="0">
                <a:latin typeface="Trebuchet MS" pitchFamily="34" charset="0"/>
              </a:rPr>
              <a:t>la nivelul programului</a:t>
            </a:r>
            <a:r>
              <a:rPr lang="en-US" sz="1800" b="1" dirty="0" smtClean="0">
                <a:latin typeface="Trebuchet MS" pitchFamily="34" charset="0"/>
              </a:rPr>
              <a:t>: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 smtClean="0">
                <a:latin typeface="Trebuchet MS" pitchFamily="34" charset="0"/>
              </a:rPr>
              <a:t>amenzi</a:t>
            </a:r>
            <a:r>
              <a:rPr lang="en-GB" sz="1800" dirty="0">
                <a:latin typeface="Trebuchet MS" pitchFamily="34" charset="0"/>
              </a:rPr>
              <a:t>, </a:t>
            </a:r>
            <a:r>
              <a:rPr lang="en-GB" sz="1800" dirty="0" err="1">
                <a:latin typeface="Trebuchet MS" pitchFamily="34" charset="0"/>
              </a:rPr>
              <a:t>penalități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financiare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cheltuieli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din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dispute </a:t>
            </a:r>
            <a:r>
              <a:rPr lang="en-GB" sz="1800" dirty="0" err="1">
                <a:latin typeface="Trebuchet MS" pitchFamily="34" charset="0"/>
              </a:rPr>
              <a:t>juridice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litigii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err="1">
                <a:latin typeface="Trebuchet MS" pitchFamily="34" charset="0"/>
              </a:rPr>
              <a:t>c</a:t>
            </a:r>
            <a:r>
              <a:rPr lang="en-GB" sz="1800" dirty="0" err="1" smtClean="0">
                <a:latin typeface="Trebuchet MS" pitchFamily="34" charset="0"/>
              </a:rPr>
              <a:t>osturile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pentru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cadouri</a:t>
            </a:r>
            <a:r>
              <a:rPr lang="en-GB" sz="1800" dirty="0">
                <a:latin typeface="Trebuchet MS" pitchFamily="34" charset="0"/>
              </a:rPr>
              <a:t>, cu </a:t>
            </a:r>
            <a:r>
              <a:rPr lang="en-GB" sz="1800" dirty="0" err="1">
                <a:latin typeface="Trebuchet MS" pitchFamily="34" charset="0"/>
              </a:rPr>
              <a:t>excepția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celor</a:t>
            </a:r>
            <a:r>
              <a:rPr lang="en-GB" sz="1800" dirty="0">
                <a:latin typeface="Trebuchet MS" pitchFamily="34" charset="0"/>
              </a:rPr>
              <a:t> care nu </a:t>
            </a:r>
            <a:r>
              <a:rPr lang="en-GB" sz="1800" dirty="0" err="1" smtClean="0">
                <a:latin typeface="Trebuchet MS" pitchFamily="34" charset="0"/>
              </a:rPr>
              <a:t>depășe</a:t>
            </a:r>
            <a:r>
              <a:rPr lang="ro-RO" sz="1800" dirty="0" smtClean="0">
                <a:latin typeface="Trebuchet MS" pitchFamily="34" charset="0"/>
              </a:rPr>
              <a:t>sc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50 </a:t>
            </a:r>
            <a:r>
              <a:rPr lang="en-GB" sz="1800" dirty="0" smtClean="0">
                <a:latin typeface="Trebuchet MS" pitchFamily="34" charset="0"/>
              </a:rPr>
              <a:t>EUR/</a:t>
            </a:r>
            <a:r>
              <a:rPr lang="en-GB" sz="1800" dirty="0" err="1" smtClean="0">
                <a:latin typeface="Trebuchet MS" pitchFamily="34" charset="0"/>
              </a:rPr>
              <a:t>cadou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cazul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smtClean="0">
                <a:latin typeface="Trebuchet MS" pitchFamily="34" charset="0"/>
              </a:rPr>
              <a:t>care</a:t>
            </a:r>
            <a:r>
              <a:rPr lang="ro-RO" sz="1800" dirty="0" smtClean="0">
                <a:latin typeface="Trebuchet MS" pitchFamily="34" charset="0"/>
              </a:rPr>
              <a:t> sunt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legate de </a:t>
            </a:r>
            <a:r>
              <a:rPr lang="en-GB" sz="1800" dirty="0" err="1" smtClean="0">
                <a:latin typeface="Trebuchet MS" pitchFamily="34" charset="0"/>
              </a:rPr>
              <a:t>promovare</a:t>
            </a:r>
            <a:r>
              <a:rPr lang="en-GB" sz="1800" dirty="0" smtClean="0">
                <a:latin typeface="Trebuchet MS" pitchFamily="34" charset="0"/>
              </a:rPr>
              <a:t>, </a:t>
            </a:r>
            <a:r>
              <a:rPr lang="en-GB" sz="1800" dirty="0" err="1" smtClean="0">
                <a:latin typeface="Trebuchet MS" pitchFamily="34" charset="0"/>
              </a:rPr>
              <a:t>comunicare</a:t>
            </a:r>
            <a:r>
              <a:rPr lang="en-GB" sz="1800" dirty="0" smtClean="0">
                <a:latin typeface="Trebuchet MS" pitchFamily="34" charset="0"/>
              </a:rPr>
              <a:t>,</a:t>
            </a:r>
            <a:r>
              <a:rPr lang="ro-RO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publicitate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sau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informații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err="1">
                <a:latin typeface="Trebuchet MS" pitchFamily="34" charset="0"/>
              </a:rPr>
              <a:t>c</a:t>
            </a:r>
            <a:r>
              <a:rPr lang="en-GB" sz="1800" dirty="0" err="1" smtClean="0">
                <a:latin typeface="Trebuchet MS" pitchFamily="34" charset="0"/>
              </a:rPr>
              <a:t>osturile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legate de </a:t>
            </a:r>
            <a:r>
              <a:rPr lang="en-GB" sz="1800" dirty="0" err="1">
                <a:latin typeface="Trebuchet MS" pitchFamily="34" charset="0"/>
              </a:rPr>
              <a:t>fluctuația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ratei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schimb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valutar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</a:t>
            </a:r>
            <a:r>
              <a:rPr lang="en-GB" sz="1800" dirty="0" err="1" smtClean="0">
                <a:latin typeface="Trebuchet MS" pitchFamily="34" charset="0"/>
              </a:rPr>
              <a:t>obânzi</a:t>
            </a:r>
            <a:r>
              <a:rPr lang="ro-RO" sz="1800" dirty="0" smtClean="0">
                <a:latin typeface="Trebuchet MS" pitchFamily="34" charset="0"/>
              </a:rPr>
              <a:t>;</a:t>
            </a:r>
            <a:endParaRPr lang="en-GB" sz="1800" dirty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achiziționarea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terenuri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>
                <a:latin typeface="Trebuchet MS" pitchFamily="34" charset="0"/>
              </a:rPr>
              <a:t>taxa </a:t>
            </a:r>
            <a:r>
              <a:rPr lang="en-GB" sz="1800" dirty="0" err="1">
                <a:latin typeface="Trebuchet MS" pitchFamily="34" charset="0"/>
              </a:rPr>
              <a:t>pe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valoarea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adăugată</a:t>
            </a:r>
            <a:r>
              <a:rPr lang="en-GB" sz="1800" dirty="0">
                <a:latin typeface="Trebuchet MS" pitchFamily="34" charset="0"/>
              </a:rPr>
              <a:t>, cu </a:t>
            </a:r>
            <a:r>
              <a:rPr lang="en-GB" sz="1800" dirty="0" err="1">
                <a:latin typeface="Trebuchet MS" pitchFamily="34" charset="0"/>
              </a:rPr>
              <a:t>excepția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cazurilor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care </a:t>
            </a:r>
            <a:r>
              <a:rPr lang="en-GB" sz="1800" dirty="0" err="1">
                <a:latin typeface="Trebuchet MS" pitchFamily="34" charset="0"/>
              </a:rPr>
              <a:t>este</a:t>
            </a:r>
            <a:r>
              <a:rPr lang="en-GB" sz="1800" dirty="0">
                <a:latin typeface="Trebuchet MS" pitchFamily="34" charset="0"/>
              </a:rPr>
              <a:t> n</a:t>
            </a:r>
            <a:r>
              <a:rPr lang="ro-RO" sz="1800" dirty="0">
                <a:latin typeface="Trebuchet MS" pitchFamily="34" charset="0"/>
              </a:rPr>
              <a:t>e</a:t>
            </a:r>
            <a:r>
              <a:rPr lang="en-GB" sz="1800" dirty="0" err="1">
                <a:latin typeface="Trebuchet MS" pitchFamily="34" charset="0"/>
              </a:rPr>
              <a:t>recuperabil</a:t>
            </a:r>
            <a:r>
              <a:rPr lang="ro-RO" sz="1800" dirty="0">
                <a:latin typeface="Trebuchet MS" pitchFamily="34" charset="0"/>
              </a:rPr>
              <a:t>ă,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conform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legislației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naționale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privind</a:t>
            </a:r>
            <a:r>
              <a:rPr lang="en-GB" sz="1800" dirty="0">
                <a:latin typeface="Trebuchet MS" pitchFamily="34" charset="0"/>
              </a:rPr>
              <a:t> TVA;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contribuție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natură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leasing;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costurile</a:t>
            </a:r>
            <a:r>
              <a:rPr lang="en-GB" sz="1800" dirty="0">
                <a:latin typeface="Trebuchet MS" pitchFamily="34" charset="0"/>
              </a:rPr>
              <a:t> legate de </a:t>
            </a:r>
            <a:r>
              <a:rPr lang="en-GB" sz="1800" dirty="0" err="1">
                <a:latin typeface="Trebuchet MS" pitchFamily="34" charset="0"/>
              </a:rPr>
              <a:t>achiziționarea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echipamente</a:t>
            </a:r>
            <a:r>
              <a:rPr lang="en-GB" sz="1800" dirty="0">
                <a:latin typeface="Trebuchet MS" pitchFamily="34" charset="0"/>
              </a:rPr>
              <a:t> la </a:t>
            </a:r>
            <a:r>
              <a:rPr lang="en-GB" sz="1800" dirty="0" err="1">
                <a:latin typeface="Trebuchet MS" pitchFamily="34" charset="0"/>
              </a:rPr>
              <a:t>mâna</a:t>
            </a:r>
            <a:r>
              <a:rPr lang="en-GB" sz="1800" dirty="0">
                <a:latin typeface="Trebuchet MS" pitchFamily="34" charset="0"/>
              </a:rPr>
              <a:t> a </a:t>
            </a:r>
            <a:r>
              <a:rPr lang="en-GB" sz="1800" dirty="0" err="1">
                <a:latin typeface="Trebuchet MS" pitchFamily="34" charset="0"/>
              </a:rPr>
              <a:t>doua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comisioane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pentru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tranzacțiile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financiare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naționale</a:t>
            </a:r>
            <a:r>
              <a:rPr lang="en-GB" sz="1800" dirty="0">
                <a:latin typeface="Trebuchet MS" pitchFamily="34" charset="0"/>
              </a:rPr>
              <a:t>.</a:t>
            </a:r>
            <a:endParaRPr lang="en-US" sz="18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04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37" y="873711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Termenul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pt-BR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de 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primire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al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aplicațiilor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33066" y="1905000"/>
            <a:ext cx="8839200" cy="5562600"/>
          </a:xfrm>
        </p:spPr>
        <p:txBody>
          <a:bodyPr/>
          <a:lstStyle/>
          <a:p>
            <a:pPr algn="just"/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se </a:t>
            </a:r>
            <a:r>
              <a:rPr lang="en-US" sz="1800" dirty="0" err="1">
                <a:latin typeface="Trebuchet MS" pitchFamily="34" charset="0"/>
              </a:rPr>
              <a:t>depun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ro-RO" sz="1800" dirty="0">
                <a:latin typeface="Trebuchet MS" pitchFamily="34" charset="0"/>
              </a:rPr>
              <a:t>tr-un exemplar</a:t>
            </a:r>
            <a:r>
              <a:rPr lang="en-US" sz="1800" dirty="0">
                <a:latin typeface="Trebuchet MS" pitchFamily="34" charset="0"/>
              </a:rPr>
              <a:t> original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o </a:t>
            </a:r>
            <a:r>
              <a:rPr lang="en-US" sz="1800" dirty="0" err="1">
                <a:latin typeface="Trebuchet MS" pitchFamily="34" charset="0"/>
              </a:rPr>
              <a:t>copie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împreună</a:t>
            </a:r>
            <a:r>
              <a:rPr lang="en-US" sz="1800" dirty="0">
                <a:latin typeface="Trebuchet MS" pitchFamily="34" charset="0"/>
              </a:rPr>
              <a:t> cu un CD / DVD care </a:t>
            </a:r>
            <a:r>
              <a:rPr lang="en-US" sz="1800" dirty="0" err="1">
                <a:latin typeface="Trebuchet MS" pitchFamily="34" charset="0"/>
              </a:rPr>
              <a:t>conține</a:t>
            </a:r>
            <a:r>
              <a:rPr lang="en-US" sz="1800" dirty="0">
                <a:latin typeface="Trebuchet MS" pitchFamily="34" charset="0"/>
              </a:rPr>
              <a:t> o </a:t>
            </a:r>
            <a:r>
              <a:rPr lang="en-US" sz="1800" dirty="0" err="1">
                <a:latin typeface="Trebuchet MS" pitchFamily="34" charset="0"/>
              </a:rPr>
              <a:t>versiune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completă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scanată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ro-RO" sz="1800" dirty="0" smtClean="0">
                <a:latin typeface="Trebuchet MS" pitchFamily="34" charset="0"/>
              </a:rPr>
              <a:t>acesteia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 </a:t>
            </a:r>
            <a:r>
              <a:rPr lang="en-US" sz="1800" dirty="0" err="1" smtClean="0">
                <a:latin typeface="Trebuchet MS" pitchFamily="34" charset="0"/>
              </a:rPr>
              <a:t>anexel</a:t>
            </a:r>
            <a:r>
              <a:rPr lang="ro-RO" sz="1800" dirty="0" smtClean="0">
                <a:latin typeface="Trebuchet MS" pitchFamily="34" charset="0"/>
              </a:rPr>
              <a:t>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sale (</a:t>
            </a:r>
            <a:r>
              <a:rPr lang="en-US" sz="1800" dirty="0" smtClean="0">
                <a:latin typeface="Trebuchet MS" pitchFamily="34" charset="0"/>
              </a:rPr>
              <a:t>nu</a:t>
            </a:r>
            <a:r>
              <a:rPr lang="ro-RO" sz="1800" dirty="0" smtClean="0">
                <a:latin typeface="Trebuchet MS" pitchFamily="34" charset="0"/>
              </a:rPr>
              <a:t> se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mai </a:t>
            </a:r>
            <a:r>
              <a:rPr lang="en-US" sz="1800" dirty="0" err="1" smtClean="0">
                <a:latin typeface="Trebuchet MS" pitchFamily="34" charset="0"/>
              </a:rPr>
              <a:t>semn</a:t>
            </a:r>
            <a:r>
              <a:rPr lang="ro-RO" sz="1800" dirty="0" smtClean="0">
                <a:latin typeface="Trebuchet MS" pitchFamily="34" charset="0"/>
              </a:rPr>
              <a:t>ează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fiecare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pagina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smtClean="0">
                <a:latin typeface="Trebuchet MS" pitchFamily="34" charset="0"/>
              </a:rPr>
              <a:t>v</a:t>
            </a:r>
            <a:r>
              <a:rPr lang="ro-RO" sz="1800" dirty="0" smtClean="0">
                <a:latin typeface="Trebuchet MS" pitchFamily="34" charset="0"/>
              </a:rPr>
              <a:t>eți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semna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acolo unde vă va cere</a:t>
            </a:r>
            <a:r>
              <a:rPr lang="en-US" sz="1800" dirty="0" smtClean="0">
                <a:latin typeface="Trebuchet MS" pitchFamily="34" charset="0"/>
              </a:rPr>
              <a:t> format</a:t>
            </a:r>
            <a:r>
              <a:rPr lang="ro-RO" sz="1800" dirty="0" smtClean="0">
                <a:latin typeface="Trebuchet MS" pitchFamily="34" charset="0"/>
              </a:rPr>
              <a:t>ul</a:t>
            </a:r>
            <a:r>
              <a:rPr lang="en-US" sz="1800" dirty="0" smtClean="0">
                <a:latin typeface="Trebuchet MS" pitchFamily="34" charset="0"/>
              </a:rPr>
              <a:t>!)</a:t>
            </a:r>
            <a:endParaRPr lang="en-US" sz="1800" dirty="0">
              <a:latin typeface="Trebuchet MS" pitchFamily="34" charset="0"/>
            </a:endParaRPr>
          </a:p>
          <a:p>
            <a:pPr algn="just"/>
            <a:r>
              <a:rPr lang="ro-RO" sz="1800" dirty="0" smtClean="0">
                <a:latin typeface="Trebuchet MS" pitchFamily="34" charset="0"/>
              </a:rPr>
              <a:t>Aplicațiile trebuie trimise la BRCT Călărași.</a:t>
            </a:r>
            <a:endParaRPr lang="en-US" sz="1800" dirty="0">
              <a:latin typeface="Trebuchet MS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24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225144" y="3581400"/>
            <a:ext cx="5882462" cy="211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Având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vedere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că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întreaga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rebuchet MS" pitchFamily="34" charset="0"/>
              </a:rPr>
              <a:t>alocare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financiară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pentru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cele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>
                <a:solidFill>
                  <a:srgbClr val="002060"/>
                </a:solidFill>
                <a:latin typeface="Trebuchet MS" pitchFamily="34" charset="0"/>
              </a:rPr>
              <a:t>2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axe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prioritare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este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rebuchet MS" pitchFamily="34" charset="0"/>
              </a:rPr>
              <a:t>lansat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ă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ro-RO" sz="1800" b="1" dirty="0">
                <a:solidFill>
                  <a:srgbClr val="002060"/>
                </a:solidFill>
                <a:latin typeface="Trebuchet MS" pitchFamily="34" charset="0"/>
              </a:rPr>
              <a:t>sunt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șanse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ca acesta să fie singurul apel pentru ele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!</a:t>
            </a:r>
          </a:p>
          <a:p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r>
              <a:rPr lang="ro-RO" sz="2000" b="1" dirty="0" smtClean="0">
                <a:solidFill>
                  <a:srgbClr val="00B050"/>
                </a:solidFill>
                <a:latin typeface="Trebuchet MS" pitchFamily="34" charset="0"/>
              </a:rPr>
              <a:t>Termenul limită de depunere a aplicațiilor: </a:t>
            </a:r>
          </a:p>
          <a:p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15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martie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201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6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– 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ora 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16:00</a:t>
            </a:r>
            <a:endParaRPr lang="en-US" sz="2000" b="1" u="sng" dirty="0">
              <a:solidFill>
                <a:srgbClr val="00B050"/>
              </a:solidFill>
              <a:latin typeface="Trebuchet MS" pitchFamily="34" charset="0"/>
            </a:endParaRPr>
          </a:p>
          <a:p>
            <a:pPr algn="just"/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6266">
            <a:off x="212282" y="3980475"/>
            <a:ext cx="3188863" cy="21198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06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45" y="649659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EGU</a:t>
            </a:r>
            <a:r>
              <a:rPr lang="en-US" sz="2400" dirty="0" smtClean="0">
                <a:solidFill>
                  <a:srgbClr val="FF0000"/>
                </a:solidFill>
                <a:latin typeface="Trebuchet MS" pitchFamily="34" charset="0"/>
              </a:rPr>
              <a:t>L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itchFamily="34" charset="0"/>
              </a:rPr>
              <a:t>Proiecte comune</a:t>
            </a:r>
            <a:endParaRPr lang="en-US" sz="24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2400" y="1616157"/>
            <a:ext cx="8839200" cy="5957887"/>
          </a:xfrm>
        </p:spPr>
        <p:txBody>
          <a:bodyPr/>
          <a:lstStyle/>
          <a:p>
            <a:pPr marL="0" indent="0">
              <a:buNone/>
            </a:pPr>
            <a:r>
              <a:rPr lang="en-US" sz="1700" i="1" dirty="0" err="1">
                <a:latin typeface="Trebuchet MS" pitchFamily="34" charset="0"/>
              </a:rPr>
              <a:t>Proiectele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trebuie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să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aibă</a:t>
            </a:r>
            <a:r>
              <a:rPr lang="en-US" sz="1700" i="1" dirty="0">
                <a:latin typeface="Trebuchet MS" pitchFamily="34" charset="0"/>
              </a:rPr>
              <a:t> un </a:t>
            </a:r>
            <a:r>
              <a:rPr lang="en-US" sz="1700" i="1" dirty="0" smtClean="0">
                <a:latin typeface="Trebuchet MS" pitchFamily="34" charset="0"/>
              </a:rPr>
              <a:t>impact</a:t>
            </a:r>
            <a:r>
              <a:rPr lang="ro-RO" sz="1700" i="1" dirty="0" smtClean="0">
                <a:latin typeface="Trebuchet MS" pitchFamily="34" charset="0"/>
              </a:rPr>
              <a:t> de</a:t>
            </a:r>
            <a:r>
              <a:rPr lang="en-US" sz="1700" i="1" dirty="0" smtClean="0">
                <a:latin typeface="Trebuchet MS" pitchFamily="34" charset="0"/>
              </a:rPr>
              <a:t> </a:t>
            </a:r>
            <a:r>
              <a:rPr lang="ro-RO" sz="1700" i="1" dirty="0" smtClean="0">
                <a:latin typeface="Trebuchet MS" pitchFamily="34" charset="0"/>
              </a:rPr>
              <a:t>cooperare transfrontalieră</a:t>
            </a:r>
            <a:r>
              <a:rPr lang="en-US" sz="1700" i="1" dirty="0" smtClean="0">
                <a:latin typeface="Trebuchet MS" pitchFamily="34" charset="0"/>
              </a:rPr>
              <a:t> direct, </a:t>
            </a:r>
            <a:r>
              <a:rPr lang="en-US" sz="1700" i="1" dirty="0">
                <a:latin typeface="Trebuchet MS" pitchFamily="34" charset="0"/>
              </a:rPr>
              <a:t>care se </a:t>
            </a:r>
            <a:r>
              <a:rPr lang="en-US" sz="1700" i="1" dirty="0" err="1">
                <a:latin typeface="Trebuchet MS" pitchFamily="34" charset="0"/>
              </a:rPr>
              <a:t>interpretează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în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termeni</a:t>
            </a:r>
            <a:r>
              <a:rPr lang="en-US" sz="1700" i="1" dirty="0">
                <a:latin typeface="Trebuchet MS" pitchFamily="34" charset="0"/>
              </a:rPr>
              <a:t> de </a:t>
            </a:r>
            <a:r>
              <a:rPr lang="en-US" sz="1700" i="1" dirty="0" err="1" smtClean="0">
                <a:latin typeface="Trebuchet MS" pitchFamily="34" charset="0"/>
              </a:rPr>
              <a:t>respectare</a:t>
            </a:r>
            <a:r>
              <a:rPr lang="en-US" sz="1700" i="1" dirty="0" smtClean="0">
                <a:latin typeface="Trebuchet MS" pitchFamily="34" charset="0"/>
              </a:rPr>
              <a:t>,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cel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puțin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dezvolt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ă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r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ii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comun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și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implement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ării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comun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 smtClean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și</a:t>
            </a:r>
            <a:r>
              <a:rPr lang="en-US" sz="1700" i="1" dirty="0">
                <a:latin typeface="Trebuchet MS" pitchFamily="34" charset="0"/>
              </a:rPr>
              <a:t>, </a:t>
            </a:r>
            <a:r>
              <a:rPr lang="en-US" sz="1700" i="1" dirty="0" err="1">
                <a:latin typeface="Trebuchet MS" pitchFamily="34" charset="0"/>
              </a:rPr>
              <a:t>în</a:t>
            </a:r>
            <a:r>
              <a:rPr lang="en-US" sz="1700" i="1" dirty="0">
                <a:latin typeface="Trebuchet MS" pitchFamily="34" charset="0"/>
              </a:rPr>
              <a:t> plus, un</a:t>
            </a:r>
            <a:r>
              <a:rPr lang="ro-RO" sz="1700" i="1" dirty="0">
                <a:latin typeface="Trebuchet MS" pitchFamily="34" charset="0"/>
              </a:rPr>
              <a:t>a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dintre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ce</a:t>
            </a:r>
            <a:r>
              <a:rPr lang="ro-RO" sz="1700" i="1" dirty="0">
                <a:latin typeface="Trebuchet MS" pitchFamily="34" charset="0"/>
              </a:rPr>
              <a:t>le</a:t>
            </a:r>
            <a:r>
              <a:rPr lang="en-US" sz="1700" i="1" dirty="0">
                <a:latin typeface="Trebuchet MS" pitchFamily="34" charset="0"/>
              </a:rPr>
              <a:t> do</a:t>
            </a:r>
            <a:r>
              <a:rPr lang="ro-RO" sz="1700" i="1" dirty="0" err="1" smtClean="0">
                <a:latin typeface="Trebuchet MS" pitchFamily="34" charset="0"/>
              </a:rPr>
              <a:t>uă</a:t>
            </a:r>
            <a:r>
              <a:rPr lang="en-US" sz="1700" i="1" dirty="0" smtClean="0">
                <a:latin typeface="Trebuchet MS" pitchFamily="34" charset="0"/>
              </a:rPr>
              <a:t>: </a:t>
            </a:r>
            <a:r>
              <a:rPr lang="it-IT" sz="1700" i="1" dirty="0">
                <a:solidFill>
                  <a:srgbClr val="002060"/>
                </a:solidFill>
                <a:latin typeface="Trebuchet MS" pitchFamily="34" charset="0"/>
              </a:rPr>
              <a:t>finanțare comună sau </a:t>
            </a:r>
            <a:r>
              <a:rPr lang="it-IT" sz="1700" i="1" dirty="0" smtClean="0">
                <a:solidFill>
                  <a:srgbClr val="002060"/>
                </a:solidFill>
                <a:latin typeface="Trebuchet MS" pitchFamily="34" charset="0"/>
              </a:rPr>
              <a:t>personal </a:t>
            </a:r>
            <a:r>
              <a:rPr lang="it-IT" sz="1700" i="1" dirty="0">
                <a:solidFill>
                  <a:srgbClr val="002060"/>
                </a:solidFill>
                <a:latin typeface="Trebuchet MS" pitchFamily="34" charset="0"/>
              </a:rPr>
              <a:t>comun</a:t>
            </a:r>
            <a:r>
              <a:rPr lang="en-US" sz="1700" i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endParaRPr lang="en-US" sz="1700" dirty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Vor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fi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acordat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p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uncte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suplimentare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î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n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evaluare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pentru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respectarea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tuturor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celor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patru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criterii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 de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cooperare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700" dirty="0">
              <a:solidFill>
                <a:srgbClr val="00B050"/>
              </a:solidFill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Dezvoltare comună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– </a:t>
            </a:r>
            <a:r>
              <a:rPr lang="en-US" sz="1700" dirty="0" err="1" smtClean="0">
                <a:latin typeface="Trebuchet MS" pitchFamily="34" charset="0"/>
              </a:rPr>
              <a:t>proiect</a:t>
            </a:r>
            <a:r>
              <a:rPr lang="ro-RO" sz="1700" dirty="0" smtClean="0">
                <a:latin typeface="Trebuchet MS" pitchFamily="34" charset="0"/>
              </a:rPr>
              <a:t>ul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fie </a:t>
            </a:r>
            <a:r>
              <a:rPr lang="en-US" sz="1700" dirty="0" err="1" smtClean="0">
                <a:latin typeface="Trebuchet MS" pitchFamily="34" charset="0"/>
              </a:rPr>
              <a:t>proiectat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</a:t>
            </a:r>
            <a:endParaRPr lang="en-US" sz="1700" dirty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700" dirty="0">
                <a:latin typeface="Trebuchet MS" pitchFamily="34" charset="0"/>
              </a:rPr>
              <a:t>de </a:t>
            </a:r>
            <a:r>
              <a:rPr lang="en-US" sz="1700" dirty="0" err="1">
                <a:latin typeface="Trebuchet MS" pitchFamily="34" charset="0"/>
              </a:rPr>
              <a:t>către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partenerii</a:t>
            </a:r>
            <a:r>
              <a:rPr lang="en-US" sz="1700" dirty="0">
                <a:latin typeface="Trebuchet MS" pitchFamily="34" charset="0"/>
              </a:rPr>
              <a:t> de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ambele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părți</a:t>
            </a:r>
            <a:r>
              <a:rPr lang="en-US" sz="1700" dirty="0">
                <a:latin typeface="Trebuchet MS" pitchFamily="34" charset="0"/>
              </a:rPr>
              <a:t> ale </a:t>
            </a:r>
            <a:r>
              <a:rPr lang="en-US" sz="1700" dirty="0" err="1">
                <a:latin typeface="Trebuchet MS" pitchFamily="34" charset="0"/>
              </a:rPr>
              <a:t>frontierei</a:t>
            </a:r>
            <a:r>
              <a:rPr lang="en-US" sz="1700" dirty="0">
                <a:latin typeface="Trebuchet MS" pitchFamily="34" charset="0"/>
              </a:rPr>
              <a:t>. </a:t>
            </a:r>
            <a:endParaRPr lang="en-US" sz="1700" dirty="0" smtClean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Implementare comună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activitățile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trebuie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700" dirty="0" err="1" smtClean="0">
                <a:latin typeface="Trebuchet MS" pitchFamily="34" charset="0"/>
              </a:rPr>
              <a:t>realiza</a:t>
            </a:r>
            <a:r>
              <a:rPr lang="ro-RO" sz="1700" dirty="0">
                <a:latin typeface="Trebuchet MS" pitchFamily="34" charset="0"/>
              </a:rPr>
              <a:t>t</a:t>
            </a:r>
            <a:r>
              <a:rPr lang="en-US" sz="1700" dirty="0" smtClean="0">
                <a:latin typeface="Trebuchet MS" pitchFamily="34" charset="0"/>
              </a:rPr>
              <a:t>e</a:t>
            </a:r>
            <a:r>
              <a:rPr lang="ro-RO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și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coordon</a:t>
            </a:r>
            <a:r>
              <a:rPr lang="ro-RO" sz="1700" dirty="0" smtClean="0">
                <a:latin typeface="Trebuchet MS" pitchFamily="34" charset="0"/>
              </a:rPr>
              <a:t>a</a:t>
            </a:r>
            <a:r>
              <a:rPr lang="en-US" sz="1700" dirty="0" err="1" smtClean="0">
                <a:latin typeface="Trebuchet MS" pitchFamily="34" charset="0"/>
              </a:rPr>
              <a:t>te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între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parteneri</a:t>
            </a:r>
            <a:r>
              <a:rPr lang="ro-RO" sz="1700" dirty="0" smtClean="0">
                <a:latin typeface="Trebuchet MS" pitchFamily="34" charset="0"/>
              </a:rPr>
              <a:t>i</a:t>
            </a:r>
            <a:r>
              <a:rPr lang="en-US" sz="1700" dirty="0" smtClean="0">
                <a:latin typeface="Trebuchet MS" pitchFamily="34" charset="0"/>
              </a:rPr>
              <a:t> de </a:t>
            </a:r>
            <a:r>
              <a:rPr lang="en-US" sz="1700" dirty="0" err="1" smtClean="0">
                <a:latin typeface="Trebuchet MS" pitchFamily="34" charset="0"/>
              </a:rPr>
              <a:t>pe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ambele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părți</a:t>
            </a:r>
            <a:r>
              <a:rPr lang="en-US" sz="1700" dirty="0" smtClean="0">
                <a:latin typeface="Trebuchet MS" pitchFamily="34" charset="0"/>
              </a:rPr>
              <a:t> ale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ro-RO" sz="1700" dirty="0" err="1">
                <a:latin typeface="Trebuchet MS" pitchFamily="34" charset="0"/>
              </a:rPr>
              <a:t>f</a:t>
            </a:r>
            <a:r>
              <a:rPr lang="en-US" sz="1700" dirty="0" err="1" smtClean="0">
                <a:latin typeface="Trebuchet MS" pitchFamily="34" charset="0"/>
              </a:rPr>
              <a:t>rontierei</a:t>
            </a:r>
            <a:r>
              <a:rPr lang="ro-RO" sz="1700" dirty="0" smtClean="0">
                <a:latin typeface="Trebuchet MS" pitchFamily="34" charset="0"/>
              </a:rPr>
              <a:t>. </a:t>
            </a:r>
            <a:r>
              <a:rPr lang="en-US" sz="1700" dirty="0" smtClean="0">
                <a:latin typeface="Trebuchet MS" pitchFamily="34" charset="0"/>
              </a:rPr>
              <a:t>Nu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suficient</a:t>
            </a:r>
            <a:r>
              <a:rPr lang="en-US" sz="1700" dirty="0">
                <a:latin typeface="Trebuchet MS" pitchFamily="34" charset="0"/>
              </a:rPr>
              <a:t> ca </a:t>
            </a:r>
            <a:r>
              <a:rPr lang="en-US" sz="1700" dirty="0" err="1" smtClean="0">
                <a:latin typeface="Trebuchet MS" pitchFamily="34" charset="0"/>
              </a:rPr>
              <a:t>activitățile</a:t>
            </a:r>
            <a:r>
              <a:rPr lang="ro-RO" sz="1700" dirty="0" smtClean="0">
                <a:latin typeface="Trebuchet MS" pitchFamily="34" charset="0"/>
              </a:rPr>
              <a:t> să se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derul</a:t>
            </a:r>
            <a:r>
              <a:rPr lang="ro-RO" sz="1700" dirty="0" smtClean="0">
                <a:latin typeface="Trebuchet MS" pitchFamily="34" charset="0"/>
              </a:rPr>
              <a:t>eze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paralel</a:t>
            </a:r>
            <a:r>
              <a:rPr lang="en-US" sz="1700" dirty="0" smtClean="0">
                <a:latin typeface="Trebuchet MS" pitchFamily="34" charset="0"/>
              </a:rPr>
              <a:t>. 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Personal comun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proiectul</a:t>
            </a:r>
            <a:r>
              <a:rPr lang="en-US" sz="1700" dirty="0">
                <a:latin typeface="Trebuchet MS" pitchFamily="34" charset="0"/>
              </a:rPr>
              <a:t> nu </a:t>
            </a:r>
            <a:r>
              <a:rPr lang="en-US" sz="1700" dirty="0" err="1">
                <a:latin typeface="Trebuchet MS" pitchFamily="34" charset="0"/>
              </a:rPr>
              <a:t>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să</a:t>
            </a:r>
            <a:r>
              <a:rPr lang="ro-RO" sz="1700" dirty="0" smtClean="0">
                <a:latin typeface="Trebuchet MS" pitchFamily="34" charset="0"/>
              </a:rPr>
              <a:t>-și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dubleze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funcțiile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ambele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părți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ale </a:t>
            </a:r>
            <a:r>
              <a:rPr lang="en-US" sz="1700" dirty="0" err="1" smtClean="0">
                <a:latin typeface="Trebuchet MS" pitchFamily="34" charset="0"/>
              </a:rPr>
              <a:t>frontierei</a:t>
            </a:r>
            <a:r>
              <a:rPr lang="en-US" sz="1700" dirty="0" smtClean="0">
                <a:latin typeface="Trebuchet MS" pitchFamily="34" charset="0"/>
              </a:rPr>
              <a:t>. 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Finanțare în comun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va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exista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doar</a:t>
            </a:r>
            <a:r>
              <a:rPr lang="en-US" sz="1700" dirty="0">
                <a:latin typeface="Trebuchet MS" pitchFamily="34" charset="0"/>
              </a:rPr>
              <a:t> un </a:t>
            </a:r>
            <a:r>
              <a:rPr lang="en-US" sz="1700" dirty="0" err="1">
                <a:latin typeface="Trebuchet MS" pitchFamily="34" charset="0"/>
              </a:rPr>
              <a:t>singur</a:t>
            </a:r>
            <a:r>
              <a:rPr lang="en-US" sz="1700" dirty="0">
                <a:latin typeface="Trebuchet MS" pitchFamily="34" charset="0"/>
              </a:rPr>
              <a:t> contract per </a:t>
            </a:r>
            <a:r>
              <a:rPr lang="en-US" sz="1700" dirty="0" err="1">
                <a:latin typeface="Trebuchet MS" pitchFamily="34" charset="0"/>
              </a:rPr>
              <a:t>proiect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și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prin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urmare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trebuie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existe</a:t>
            </a:r>
            <a:r>
              <a:rPr lang="en-US" sz="1700" dirty="0">
                <a:latin typeface="Trebuchet MS" pitchFamily="34" charset="0"/>
              </a:rPr>
              <a:t> un </a:t>
            </a:r>
            <a:r>
              <a:rPr lang="en-US" sz="1700" dirty="0" err="1">
                <a:latin typeface="Trebuchet MS" pitchFamily="34" charset="0"/>
              </a:rPr>
              <a:t>buget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</a:t>
            </a:r>
            <a:r>
              <a:rPr lang="en-US" sz="1700" dirty="0">
                <a:latin typeface="Trebuchet MS" pitchFamily="34" charset="0"/>
              </a:rPr>
              <a:t> al </a:t>
            </a:r>
            <a:r>
              <a:rPr lang="en-US" sz="1700" dirty="0" err="1">
                <a:latin typeface="Trebuchet MS" pitchFamily="34" charset="0"/>
              </a:rPr>
              <a:t>proiectului</a:t>
            </a:r>
            <a:r>
              <a:rPr lang="en-US" sz="1700" dirty="0">
                <a:latin typeface="Trebuchet MS" pitchFamily="34" charset="0"/>
              </a:rPr>
              <a:t>. </a:t>
            </a:r>
            <a:r>
              <a:rPr lang="en-US" sz="1700" dirty="0" err="1">
                <a:latin typeface="Trebuchet MS" pitchFamily="34" charset="0"/>
              </a:rPr>
              <a:t>Bugetul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fie </a:t>
            </a:r>
            <a:r>
              <a:rPr lang="en-US" sz="1700" dirty="0" err="1" smtClean="0">
                <a:latin typeface="Trebuchet MS" pitchFamily="34" charset="0"/>
              </a:rPr>
              <a:t>împărțit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între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parteneri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conformitate</a:t>
            </a:r>
            <a:r>
              <a:rPr lang="en-US" sz="1700" dirty="0">
                <a:latin typeface="Trebuchet MS" pitchFamily="34" charset="0"/>
              </a:rPr>
              <a:t> cu </a:t>
            </a:r>
            <a:r>
              <a:rPr lang="en-US" sz="1700" dirty="0" err="1">
                <a:latin typeface="Trebuchet MS" pitchFamily="34" charset="0"/>
              </a:rPr>
              <a:t>activitățile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desfășurate</a:t>
            </a:r>
            <a:r>
              <a:rPr lang="en-US" sz="1700" dirty="0">
                <a:latin typeface="Trebuchet MS" pitchFamily="34" charset="0"/>
              </a:rPr>
              <a:t>. Un </a:t>
            </a:r>
            <a:r>
              <a:rPr lang="en-US" sz="1700" dirty="0" err="1">
                <a:latin typeface="Trebuchet MS" pitchFamily="34" charset="0"/>
              </a:rPr>
              <a:t>proiect</a:t>
            </a:r>
            <a:r>
              <a:rPr lang="en-US" sz="1700" dirty="0">
                <a:latin typeface="Trebuchet MS" pitchFamily="34" charset="0"/>
              </a:rPr>
              <a:t> cu 0 euro </a:t>
            </a:r>
            <a:r>
              <a:rPr lang="en-US" sz="1700" dirty="0" err="1">
                <a:latin typeface="Trebuchet MS" pitchFamily="34" charset="0"/>
              </a:rPr>
              <a:t>sau</a:t>
            </a:r>
            <a:r>
              <a:rPr lang="en-US" sz="1700" dirty="0">
                <a:latin typeface="Trebuchet MS" pitchFamily="34" charset="0"/>
              </a:rPr>
              <a:t> de </a:t>
            </a:r>
            <a:r>
              <a:rPr lang="en-US" sz="1700" dirty="0" err="1">
                <a:latin typeface="Trebuchet MS" pitchFamily="34" charset="0"/>
              </a:rPr>
              <a:t>finanțare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foarte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mic</a:t>
            </a:r>
            <a:r>
              <a:rPr lang="ro-RO" sz="1700" dirty="0" smtClean="0">
                <a:latin typeface="Trebuchet MS" pitchFamily="34" charset="0"/>
              </a:rPr>
              <a:t>ă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dintr</a:t>
            </a:r>
            <a:r>
              <a:rPr lang="en-US" sz="1700" dirty="0">
                <a:latin typeface="Trebuchet MS" pitchFamily="34" charset="0"/>
              </a:rPr>
              <a:t>-o parte a </a:t>
            </a:r>
            <a:r>
              <a:rPr lang="en-US" sz="1700" dirty="0" err="1">
                <a:latin typeface="Trebuchet MS" pitchFamily="34" charset="0"/>
              </a:rPr>
              <a:t>frontierei</a:t>
            </a:r>
            <a:r>
              <a:rPr lang="en-US" sz="1700" dirty="0">
                <a:latin typeface="Trebuchet MS" pitchFamily="34" charset="0"/>
              </a:rPr>
              <a:t> nu </a:t>
            </a:r>
            <a:r>
              <a:rPr lang="en-US" sz="1700" dirty="0" err="1">
                <a:latin typeface="Trebuchet MS" pitchFamily="34" charset="0"/>
              </a:rPr>
              <a:t>poate</a:t>
            </a:r>
            <a:r>
              <a:rPr lang="en-US" sz="1700" dirty="0">
                <a:latin typeface="Trebuchet MS" pitchFamily="34" charset="0"/>
              </a:rPr>
              <a:t> fi 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ro-RO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    </a:t>
            </a:r>
            <a:r>
              <a:rPr lang="en-US" sz="1700" dirty="0" err="1" smtClean="0">
                <a:latin typeface="Trebuchet MS" pitchFamily="34" charset="0"/>
              </a:rPr>
              <a:t>considerat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ca </a:t>
            </a:r>
            <a:r>
              <a:rPr lang="en-US" sz="1700" dirty="0" err="1">
                <a:latin typeface="Trebuchet MS" pitchFamily="34" charset="0"/>
              </a:rPr>
              <a:t>având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finanțare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comună</a:t>
            </a:r>
            <a:r>
              <a:rPr lang="en-US" sz="1700" dirty="0">
                <a:latin typeface="Trebuchet MS" pitchFamily="34" charset="0"/>
              </a:rPr>
              <a:t>.</a:t>
            </a:r>
            <a:endParaRPr lang="en-US" sz="1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23554" name="Picture 2" descr="d:\Users\IoanaM\Desktop\promo\IMG_3519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968" y="2997688"/>
            <a:ext cx="1688910" cy="151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60198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21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765781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GULI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Procesul de evaluare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94187" y="1750543"/>
            <a:ext cx="8721214" cy="3329966"/>
          </a:xfrm>
        </p:spPr>
        <p:txBody>
          <a:bodyPr/>
          <a:lstStyle/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efectuează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către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SC.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proiectelor</a:t>
            </a:r>
            <a:r>
              <a:rPr lang="en-US" sz="1800" dirty="0">
                <a:latin typeface="Trebuchet MS" pitchFamily="34" charset="0"/>
              </a:rPr>
              <a:t> se face 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fiecare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depuse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înainte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termenul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limită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respectiv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a fi </a:t>
            </a:r>
            <a:r>
              <a:rPr lang="en-US" sz="1800" dirty="0" err="1">
                <a:latin typeface="Trebuchet MS" pitchFamily="34" charset="0"/>
              </a:rPr>
              <a:t>propuse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finanțare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respecte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criteriile</a:t>
            </a:r>
            <a:r>
              <a:rPr lang="en-US" sz="1800" dirty="0">
                <a:latin typeface="Trebuchet MS" pitchFamily="34" charset="0"/>
              </a:rPr>
              <a:t> administrative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eligibilitate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primească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cel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puțin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60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puncte</a:t>
            </a:r>
            <a:r>
              <a:rPr lang="en-US" sz="1800" dirty="0">
                <a:latin typeface="Trebuchet MS" pitchFamily="34" charset="0"/>
              </a:rPr>
              <a:t> la </a:t>
            </a: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tehnică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Contribuția</a:t>
            </a:r>
            <a:r>
              <a:rPr lang="en-US" sz="1800" dirty="0">
                <a:latin typeface="Trebuchet MS" pitchFamily="34" charset="0"/>
              </a:rPr>
              <a:t> la </a:t>
            </a:r>
            <a:r>
              <a:rPr lang="en-US" sz="1800" dirty="0" err="1">
                <a:latin typeface="Trebuchet MS" pitchFamily="34" charset="0"/>
              </a:rPr>
              <a:t>indicatorii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programului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(de realizare/output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rezultat</a:t>
            </a:r>
            <a:r>
              <a:rPr lang="en-US" sz="1800" dirty="0">
                <a:latin typeface="Trebuchet MS" pitchFamily="34" charset="0"/>
              </a:rPr>
              <a:t>) </a:t>
            </a:r>
            <a:r>
              <a:rPr lang="ro-RO" sz="1800" dirty="0" smtClean="0">
                <a:latin typeface="Trebuchet MS" pitchFamily="34" charset="0"/>
              </a:rPr>
              <a:t>va fi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 smtClean="0">
                <a:latin typeface="Trebuchet MS" pitchFamily="34" charset="0"/>
              </a:rPr>
              <a:t>asemenea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luat</a:t>
            </a:r>
            <a:r>
              <a:rPr lang="ro-RO" sz="1800" dirty="0" smtClean="0">
                <a:latin typeface="Trebuchet MS" pitchFamily="34" charset="0"/>
              </a:rPr>
              <a:t>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considerare</a:t>
            </a:r>
            <a:r>
              <a:rPr lang="en-US" sz="1800" dirty="0">
                <a:latin typeface="Trebuchet MS" pitchFamily="34" charset="0"/>
              </a:rPr>
              <a:t>.</a:t>
            </a: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Proiectele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evaluate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ordinea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primite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contractate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atunci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când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termină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selecție</a:t>
            </a:r>
            <a:r>
              <a:rPr lang="en-US" sz="1800" dirty="0">
                <a:latin typeface="Trebuchet MS" pitchFamily="34" charset="0"/>
              </a:rPr>
              <a:t>).</a:t>
            </a:r>
            <a:endParaRPr lang="en-US" sz="1800" dirty="0" smtClean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19" y="4372021"/>
            <a:ext cx="2385882" cy="158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450376" y="4620935"/>
            <a:ext cx="5562600" cy="180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en-US" sz="1800" dirty="0" err="1" smtClean="0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cazul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care un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proiect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are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cel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puțin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90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puncte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ca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scor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final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,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este transmis </a:t>
            </a:r>
            <a:r>
              <a:rPr lang="en-US" sz="1800" dirty="0" err="1" smtClean="0">
                <a:solidFill>
                  <a:srgbClr val="002060"/>
                </a:solidFill>
                <a:latin typeface="Trebuchet MS" pitchFamily="34" charset="0"/>
              </a:rPr>
              <a:t>imediat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la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Comitetul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Monitorizare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pentru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select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ie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și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după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respectarea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procedurii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contractare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se semnează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contract</a:t>
            </a:r>
            <a:r>
              <a:rPr lang="ro-RO" sz="1800" dirty="0" err="1" smtClean="0">
                <a:solidFill>
                  <a:srgbClr val="002060"/>
                </a:solidFill>
                <a:latin typeface="Trebuchet MS" pitchFamily="34" charset="0"/>
              </a:rPr>
              <a:t>ul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finanțare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840" y="1177992"/>
            <a:ext cx="785851" cy="92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6059543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9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61925" y="1425020"/>
            <a:ext cx="8991600" cy="71779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  <a:latin typeface="Trebuchet MS" pitchFamily="34" charset="0"/>
              </a:rPr>
              <a:t>Bugetul alocat acestui apel</a:t>
            </a:r>
            <a:r>
              <a:rPr lang="en-US" sz="36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4294967295"/>
          </p:nvPr>
        </p:nvSpPr>
        <p:spPr>
          <a:xfrm>
            <a:off x="-380999" y="1094557"/>
            <a:ext cx="9448799" cy="5638800"/>
          </a:xfrm>
        </p:spPr>
        <p:txBody>
          <a:bodyPr/>
          <a:lstStyle/>
          <a:p>
            <a:pPr marL="457200" lvl="1" indent="0" algn="ctr">
              <a:buNone/>
            </a:pPr>
            <a:endParaRPr lang="en-US" sz="2400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ro-RO" sz="24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dirty="0" smtClean="0">
              <a:latin typeface="Trebuchet MS" pitchFamily="34" charset="0"/>
            </a:endParaRPr>
          </a:p>
          <a:p>
            <a:pPr>
              <a:buFont typeface="Arial" charset="0"/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dirty="0" smtClean="0">
              <a:latin typeface="Trebuchet MS" pitchFamily="34" charset="0"/>
            </a:endParaRPr>
          </a:p>
        </p:txBody>
      </p:sp>
      <p:pic>
        <p:nvPicPr>
          <p:cNvPr id="19" name="Picture 4" descr="http://kristiholl.net/writers-blog/wp-content/uploads/2015/02/focu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" y="1650749"/>
            <a:ext cx="1428750" cy="178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583301"/>
              </p:ext>
            </p:extLst>
          </p:nvPr>
        </p:nvGraphicFramePr>
        <p:xfrm>
          <a:off x="1162050" y="2503312"/>
          <a:ext cx="7335148" cy="3219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3787"/>
                <a:gridCol w="1833787"/>
                <a:gridCol w="1833787"/>
                <a:gridCol w="1833787"/>
              </a:tblGrid>
              <a:tr h="145233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Axe </a:t>
                      </a:r>
                      <a:r>
                        <a:rPr lang="en-US" sz="2000" dirty="0" err="1" smtClean="0"/>
                        <a:t>Prioritare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FEDR (euro)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Finan</a:t>
                      </a:r>
                      <a:r>
                        <a:rPr lang="ro-RO" sz="2000" dirty="0" smtClean="0"/>
                        <a:t>țare Națională (euro)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/>
                        <a:t>Total finanțare (euro)</a:t>
                      </a:r>
                      <a:endParaRPr lang="en-US" sz="2000" dirty="0"/>
                    </a:p>
                  </a:txBody>
                  <a:tcPr anchor="ctr"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AP4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15.102.186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2.665.093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17.767.279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AP5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10.787.276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1.903.637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12.690.913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/>
                        <a:t>Total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25.889.462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4.568.730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30.458.192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51" y="889972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GULI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Procesul de evaluare și contractare 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11589" y="1860720"/>
            <a:ext cx="8920822" cy="4997280"/>
          </a:xfrm>
        </p:spPr>
        <p:txBody>
          <a:bodyPr/>
          <a:lstStyle/>
          <a:p>
            <a:pPr marL="231775" indent="-231775" algn="just"/>
            <a:r>
              <a:rPr lang="ro-RO" sz="1800" dirty="0" smtClean="0">
                <a:latin typeface="Trebuchet MS" pitchFamily="34" charset="0"/>
              </a:rPr>
              <a:t>AM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are </a:t>
            </a:r>
            <a:r>
              <a:rPr lang="en-US" sz="1800" dirty="0" err="1">
                <a:latin typeface="Trebuchet MS" pitchFamily="34" charset="0"/>
              </a:rPr>
              <a:t>dreptul</a:t>
            </a:r>
            <a:r>
              <a:rPr lang="en-US" sz="1800" dirty="0">
                <a:latin typeface="Trebuchet MS" pitchFamily="34" charset="0"/>
              </a:rPr>
              <a:t> de a decide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nu </a:t>
            </a:r>
            <a:r>
              <a:rPr lang="en-US" sz="1800" dirty="0" err="1">
                <a:latin typeface="Trebuchet MS" pitchFamily="34" charset="0"/>
              </a:rPr>
              <a:t>semneze</a:t>
            </a:r>
            <a:r>
              <a:rPr lang="en-US" sz="1800" dirty="0">
                <a:latin typeface="Trebuchet MS" pitchFamily="34" charset="0"/>
              </a:rPr>
              <a:t> un contract de </a:t>
            </a:r>
            <a:r>
              <a:rPr lang="en-US" sz="1800" dirty="0" err="1">
                <a:latin typeface="Trebuchet MS" pitchFamily="34" charset="0"/>
              </a:rPr>
              <a:t>finanțare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un </a:t>
            </a:r>
            <a:r>
              <a:rPr lang="en-US" sz="1800" dirty="0" err="1">
                <a:latin typeface="Trebuchet MS" pitchFamily="34" charset="0"/>
              </a:rPr>
              <a:t>beneficiar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implementare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simultan</a:t>
            </a:r>
            <a:r>
              <a:rPr lang="en-US" sz="1800" dirty="0">
                <a:latin typeface="Trebuchet MS" pitchFamily="34" charset="0"/>
              </a:rPr>
              <a:t>, 4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selectate</a:t>
            </a:r>
            <a:r>
              <a:rPr lang="en-US" sz="1800" dirty="0">
                <a:latin typeface="Trebuchet MS" pitchFamily="34" charset="0"/>
              </a:rPr>
              <a:t> 5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, al </a:t>
            </a:r>
            <a:r>
              <a:rPr lang="en-US" sz="1800" dirty="0" err="1">
                <a:latin typeface="Trebuchet MS" pitchFamily="34" charset="0"/>
              </a:rPr>
              <a:t>cincilea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va fi pus </a:t>
            </a:r>
            <a:r>
              <a:rPr lang="en-US" sz="1800" dirty="0" err="1" smtClean="0">
                <a:latin typeface="Trebuchet MS" pitchFamily="34" charset="0"/>
              </a:rPr>
              <a:t>pe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o </a:t>
            </a:r>
            <a:r>
              <a:rPr lang="en-US" sz="1800" dirty="0" err="1">
                <a:latin typeface="Trebuchet MS" pitchFamily="34" charset="0"/>
              </a:rPr>
              <a:t>listă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rezervă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putea</a:t>
            </a:r>
            <a:r>
              <a:rPr lang="en-US" sz="1800" dirty="0">
                <a:latin typeface="Trebuchet MS" pitchFamily="34" charset="0"/>
              </a:rPr>
              <a:t> fi </a:t>
            </a:r>
            <a:r>
              <a:rPr lang="en-US" sz="1800" dirty="0" err="1">
                <a:latin typeface="Trebuchet MS" pitchFamily="34" charset="0"/>
              </a:rPr>
              <a:t>contractat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finalizarea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en-US" sz="1800" dirty="0" err="1">
                <a:latin typeface="Trebuchet MS" pitchFamily="34" charset="0"/>
              </a:rPr>
              <a:t>cel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puțin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un</a:t>
            </a:r>
            <a:r>
              <a:rPr lang="ro-RO" sz="1800" dirty="0" smtClean="0">
                <a:latin typeface="Trebuchet MS" pitchFamily="34" charset="0"/>
              </a:rPr>
              <a:t>uia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dintre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celelalte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, cu </a:t>
            </a:r>
            <a:r>
              <a:rPr lang="en-US" sz="1800" dirty="0" err="1">
                <a:latin typeface="Trebuchet MS" pitchFamily="34" charset="0"/>
              </a:rPr>
              <a:t>condiția</a:t>
            </a:r>
            <a:r>
              <a:rPr lang="en-US" sz="1800" dirty="0">
                <a:latin typeface="Trebuchet MS" pitchFamily="34" charset="0"/>
              </a:rPr>
              <a:t> ca </a:t>
            </a:r>
            <a:r>
              <a:rPr lang="en-US" sz="1800" dirty="0" err="1">
                <a:latin typeface="Trebuchet MS" pitchFamily="34" charset="0"/>
              </a:rPr>
              <a:t>Programul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sa aibă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alocarea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disponibilă</a:t>
            </a:r>
            <a:r>
              <a:rPr lang="en-US" sz="1800" dirty="0" smtClean="0">
                <a:latin typeface="Trebuchet MS" pitchFamily="34" charset="0"/>
              </a:rPr>
              <a:t>).</a:t>
            </a:r>
            <a:endParaRPr lang="en-US" sz="18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Vizite</a:t>
            </a:r>
            <a:r>
              <a:rPr lang="en-US" sz="1800" dirty="0">
                <a:latin typeface="Trebuchet MS" pitchFamily="34" charset="0"/>
              </a:rPr>
              <a:t> pre-</a:t>
            </a:r>
            <a:r>
              <a:rPr lang="en-US" sz="1800" dirty="0" err="1">
                <a:latin typeface="Trebuchet MS" pitchFamily="34" charset="0"/>
              </a:rPr>
              <a:t>contractuale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cerere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documente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suplimentare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Imposibilitatea</a:t>
            </a:r>
            <a:r>
              <a:rPr lang="en-US" sz="1800" dirty="0">
                <a:latin typeface="Trebuchet MS" pitchFamily="34" charset="0"/>
              </a:rPr>
              <a:t> de a </a:t>
            </a:r>
            <a:r>
              <a:rPr lang="en-US" sz="1800" dirty="0" err="1">
                <a:latin typeface="Trebuchet MS" pitchFamily="34" charset="0"/>
              </a:rPr>
              <a:t>furniza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documentele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solicitate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termenele</a:t>
            </a:r>
            <a:r>
              <a:rPr lang="en-US" sz="1800" dirty="0">
                <a:latin typeface="Trebuchet MS" pitchFamily="34" charset="0"/>
              </a:rPr>
              <a:t> fixate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perioada</a:t>
            </a:r>
            <a:r>
              <a:rPr lang="en-US" sz="1800" dirty="0">
                <a:latin typeface="Trebuchet MS" pitchFamily="34" charset="0"/>
              </a:rPr>
              <a:t> de pre-</a:t>
            </a:r>
            <a:r>
              <a:rPr lang="en-US" sz="1800" dirty="0" err="1">
                <a:latin typeface="Trebuchet MS" pitchFamily="34" charset="0"/>
              </a:rPr>
              <a:t>contractare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va</a:t>
            </a:r>
            <a:r>
              <a:rPr lang="en-US" sz="1800" dirty="0">
                <a:latin typeface="Trebuchet MS" pitchFamily="34" charset="0"/>
              </a:rPr>
              <a:t> duce la </a:t>
            </a:r>
            <a:r>
              <a:rPr lang="en-US" sz="1800" dirty="0" err="1">
                <a:latin typeface="Trebuchet MS" pitchFamily="34" charset="0"/>
              </a:rPr>
              <a:t>respingerea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proiectului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Beneficiarii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semna</a:t>
            </a:r>
            <a:r>
              <a:rPr lang="en-US" sz="1800" dirty="0">
                <a:latin typeface="Trebuchet MS" pitchFamily="34" charset="0"/>
              </a:rPr>
              <a:t> un </a:t>
            </a:r>
            <a:r>
              <a:rPr lang="en-US" sz="1800" dirty="0" err="1">
                <a:latin typeface="Trebuchet MS" pitchFamily="34" charset="0"/>
              </a:rPr>
              <a:t>acord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parteneriat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Proiectele</a:t>
            </a:r>
            <a:r>
              <a:rPr lang="en-US" sz="1800" dirty="0">
                <a:latin typeface="Trebuchet MS" pitchFamily="34" charset="0"/>
              </a:rPr>
              <a:t> pot </a:t>
            </a:r>
            <a:r>
              <a:rPr lang="en-US" sz="1800" dirty="0" err="1">
                <a:latin typeface="Trebuchet MS" pitchFamily="34" charset="0"/>
              </a:rPr>
              <a:t>depune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C</a:t>
            </a:r>
            <a:r>
              <a:rPr lang="ro-RO" sz="1800" dirty="0" smtClean="0">
                <a:latin typeface="Trebuchet MS" pitchFamily="34" charset="0"/>
              </a:rPr>
              <a:t>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în orice</a:t>
            </a:r>
            <a:r>
              <a:rPr lang="en-US" sz="1800" dirty="0" smtClean="0">
                <a:latin typeface="Trebuchet MS" pitchFamily="34" charset="0"/>
              </a:rPr>
              <a:t> moment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cu </a:t>
            </a:r>
            <a:r>
              <a:rPr lang="en-US" sz="1800" dirty="0" err="1">
                <a:latin typeface="Trebuchet MS" pitchFamily="34" charset="0"/>
              </a:rPr>
              <a:t>condiția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fie&gt; 5.000 euro</a:t>
            </a:r>
          </a:p>
          <a:p>
            <a:pPr marL="231775" indent="-231775" algn="just"/>
            <a:r>
              <a:rPr lang="en-US" sz="1800" dirty="0" err="1" smtClean="0">
                <a:latin typeface="Trebuchet MS" pitchFamily="34" charset="0"/>
              </a:rPr>
              <a:t>Modelele</a:t>
            </a:r>
            <a:r>
              <a:rPr lang="en-US" sz="1800" dirty="0" smtClean="0">
                <a:latin typeface="Trebuchet MS" pitchFamily="34" charset="0"/>
              </a:rPr>
              <a:t> de contract </a:t>
            </a:r>
            <a:r>
              <a:rPr lang="en-US" sz="1800" dirty="0" err="1">
                <a:latin typeface="Trebuchet MS" pitchFamily="34" charset="0"/>
              </a:rPr>
              <a:t>anexate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Ghidul</a:t>
            </a:r>
            <a:r>
              <a:rPr lang="ro-RO" sz="1800" dirty="0" smtClean="0">
                <a:latin typeface="Trebuchet MS" pitchFamily="34" charset="0"/>
              </a:rPr>
              <a:t>ui</a:t>
            </a:r>
            <a:r>
              <a:rPr lang="en-US" sz="1800" dirty="0" smtClean="0">
                <a:latin typeface="Trebuchet MS" pitchFamily="34" charset="0"/>
              </a:rPr>
              <a:t> au </a:t>
            </a:r>
            <a:r>
              <a:rPr lang="en-US" sz="1800" dirty="0" err="1" smtClean="0">
                <a:latin typeface="Trebuchet MS" pitchFamily="34" charset="0"/>
              </a:rPr>
              <a:t>caracter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informativ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si</a:t>
            </a:r>
            <a:r>
              <a:rPr lang="en-US" sz="1800" dirty="0" smtClean="0">
                <a:latin typeface="Trebuchet MS" pitchFamily="34" charset="0"/>
              </a:rPr>
              <a:t> pot </a:t>
            </a:r>
            <a:r>
              <a:rPr lang="en-US" sz="1800" dirty="0" err="1" smtClean="0">
                <a:latin typeface="Trebuchet MS" pitchFamily="34" charset="0"/>
              </a:rPr>
              <a:t>suferi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modificari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Rapoartele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Progres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se 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transmit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la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fiecare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3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luni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, independent 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cererile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rambursare</a:t>
            </a:r>
            <a:endParaRPr lang="en-US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Beneficiarii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prezenta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obligatoriu</a:t>
            </a:r>
            <a:r>
              <a:rPr lang="en-US" sz="1800" dirty="0" smtClean="0">
                <a:latin typeface="Trebuchet MS" pitchFamily="34" charset="0"/>
              </a:rPr>
              <a:t> un </a:t>
            </a:r>
            <a:r>
              <a:rPr lang="ro-RO" sz="1800" dirty="0" smtClean="0">
                <a:latin typeface="Trebuchet MS" pitchFamily="34" charset="0"/>
              </a:rPr>
              <a:t>grafic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>
                <a:latin typeface="Trebuchet MS" pitchFamily="34" charset="0"/>
              </a:rPr>
              <a:t>depunere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 </a:t>
            </a:r>
            <a:r>
              <a:rPr lang="ro-RO" sz="1800" dirty="0" err="1" smtClean="0">
                <a:latin typeface="Trebuchet MS" pitchFamily="34" charset="0"/>
              </a:rPr>
              <a:t>solicitarilor</a:t>
            </a:r>
            <a:r>
              <a:rPr lang="ro-RO" sz="1800" dirty="0" smtClean="0">
                <a:latin typeface="Trebuchet MS" pitchFamily="34" charset="0"/>
              </a:rPr>
              <a:t> </a:t>
            </a:r>
          </a:p>
          <a:p>
            <a:pPr marL="231775" indent="-231775" algn="just">
              <a:buNone/>
            </a:pPr>
            <a:r>
              <a:rPr lang="ro-RO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   de CPN</a:t>
            </a: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737" y="1001984"/>
            <a:ext cx="1290451" cy="8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398" y="60198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8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Up Arrow 18"/>
          <p:cNvSpPr/>
          <p:nvPr/>
        </p:nvSpPr>
        <p:spPr>
          <a:xfrm>
            <a:off x="8556092" y="5927525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436166" y="5939342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1872777" y="5947520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228" y="820571"/>
            <a:ext cx="8229600" cy="742335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Condiții pre-contractuale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1391" y="1586381"/>
            <a:ext cx="8915400" cy="4754564"/>
          </a:xfrm>
        </p:spPr>
        <p:txBody>
          <a:bodyPr/>
          <a:lstStyle/>
          <a:p>
            <a:pPr marL="0" indent="0" algn="just">
              <a:buNone/>
            </a:pPr>
            <a:r>
              <a:rPr lang="en-US" sz="1800" dirty="0" err="1" smtClean="0">
                <a:latin typeface="Trebuchet MS" pitchFamily="34" charset="0"/>
              </a:rPr>
              <a:t>Dezangajare</a:t>
            </a:r>
            <a:r>
              <a:rPr lang="ro-RO" sz="1800" dirty="0" smtClean="0">
                <a:latin typeface="Trebuchet MS" pitchFamily="34" charset="0"/>
              </a:rPr>
              <a:t>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fonduri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nivel</a:t>
            </a:r>
            <a:r>
              <a:rPr lang="ro-RO" sz="1800" dirty="0" smtClean="0">
                <a:latin typeface="Trebuchet MS" pitchFamily="34" charset="0"/>
              </a:rPr>
              <a:t>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bugetului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beneficiar</a:t>
            </a:r>
            <a:r>
              <a:rPr lang="ro-RO" sz="1800" dirty="0" smtClean="0">
                <a:latin typeface="Trebuchet MS" pitchFamily="34" charset="0"/>
              </a:rPr>
              <a:t>ului</a:t>
            </a:r>
            <a:r>
              <a:rPr lang="en-US" sz="1800" dirty="0" smtClean="0">
                <a:latin typeface="Trebuchet MS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o-RO" sz="1800" dirty="0">
                <a:latin typeface="Trebuchet MS" pitchFamily="34" charset="0"/>
              </a:rPr>
              <a:t>Î</a:t>
            </a:r>
            <a:r>
              <a:rPr lang="en-US" sz="1800" dirty="0" smtClean="0">
                <a:latin typeface="Trebuchet MS" pitchFamily="34" charset="0"/>
              </a:rPr>
              <a:t>n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suma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solicitata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declarata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eligibila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catre</a:t>
            </a:r>
            <a:r>
              <a:rPr lang="en-US" sz="1800" dirty="0" smtClean="0">
                <a:latin typeface="Trebuchet MS" pitchFamily="34" charset="0"/>
              </a:rPr>
              <a:t> CPN, la </a:t>
            </a:r>
            <a:r>
              <a:rPr lang="en-US" sz="1800" dirty="0" err="1" smtClean="0">
                <a:latin typeface="Trebuchet MS" pitchFamily="34" charset="0"/>
              </a:rPr>
              <a:t>mijlocul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perioadei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implementare</a:t>
            </a:r>
            <a:r>
              <a:rPr lang="en-US" sz="1800" dirty="0">
                <a:latin typeface="Trebuchet MS" pitchFamily="34" charset="0"/>
              </a:rPr>
              <a:t> nu </a:t>
            </a:r>
            <a:r>
              <a:rPr lang="en-US" sz="1800" dirty="0" err="1">
                <a:latin typeface="Trebuchet MS" pitchFamily="34" charset="0"/>
              </a:rPr>
              <a:t>este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respectat</a:t>
            </a:r>
            <a:r>
              <a:rPr lang="ro-RO" sz="1800" dirty="0" smtClean="0">
                <a:latin typeface="Trebuchet MS" pitchFamily="34" charset="0"/>
              </a:rPr>
              <a:t>ă</a:t>
            </a:r>
            <a:r>
              <a:rPr lang="en-US" sz="1800" dirty="0" smtClean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 smtClean="0">
                <a:latin typeface="Trebuchet MS" pitchFamily="34" charset="0"/>
              </a:rPr>
              <a:t>beneficiarul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are o </a:t>
            </a:r>
            <a:r>
              <a:rPr lang="en-US" sz="1800" dirty="0" err="1">
                <a:latin typeface="Trebuchet MS" pitchFamily="34" charset="0"/>
              </a:rPr>
              <a:t>execuție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mai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decât</a:t>
            </a:r>
            <a:r>
              <a:rPr lang="en-US" sz="1800" dirty="0" smtClean="0">
                <a:latin typeface="Trebuchet MS" pitchFamily="34" charset="0"/>
              </a:rPr>
              <a:t>:</a:t>
            </a:r>
          </a:p>
          <a:p>
            <a:pPr lvl="2"/>
            <a:r>
              <a:rPr lang="en-US" sz="1800" b="1" dirty="0" smtClean="0">
                <a:latin typeface="Trebuchet MS" pitchFamily="34" charset="0"/>
              </a:rPr>
              <a:t>75%                 10% de</a:t>
            </a:r>
            <a:r>
              <a:rPr lang="ro-RO" sz="1800" b="1" dirty="0" smtClean="0">
                <a:latin typeface="Trebuchet MS" pitchFamily="34" charset="0"/>
              </a:rPr>
              <a:t>zangajare</a:t>
            </a:r>
            <a:r>
              <a:rPr lang="en-US" sz="1800" b="1" dirty="0" smtClean="0">
                <a:latin typeface="Trebuchet MS" pitchFamily="34" charset="0"/>
              </a:rPr>
              <a:t> </a:t>
            </a:r>
          </a:p>
          <a:p>
            <a:pPr lvl="2"/>
            <a:r>
              <a:rPr lang="en-US" sz="1800" b="1" dirty="0" smtClean="0">
                <a:latin typeface="Trebuchet MS" pitchFamily="34" charset="0"/>
              </a:rPr>
              <a:t>50%                 25</a:t>
            </a:r>
            <a:r>
              <a:rPr lang="en-US" sz="1800" b="1" dirty="0">
                <a:latin typeface="Trebuchet MS" pitchFamily="34" charset="0"/>
              </a:rPr>
              <a:t>% de</a:t>
            </a:r>
            <a:r>
              <a:rPr lang="ro-RO" sz="1800" b="1" dirty="0">
                <a:latin typeface="Trebuchet MS" pitchFamily="34" charset="0"/>
              </a:rPr>
              <a:t>zangajare</a:t>
            </a:r>
            <a:r>
              <a:rPr lang="en-US" sz="1800" b="1" dirty="0" smtClean="0">
                <a:latin typeface="Trebuchet MS" pitchFamily="34" charset="0"/>
              </a:rPr>
              <a:t> </a:t>
            </a:r>
            <a:r>
              <a:rPr lang="en-US" sz="1100" b="1" dirty="0" smtClean="0">
                <a:latin typeface="Trebuchet MS" pitchFamily="34" charset="0"/>
              </a:rPr>
              <a:t>	</a:t>
            </a:r>
            <a:endParaRPr lang="en-US" sz="11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err="1">
                <a:latin typeface="Trebuchet MS" pitchFamily="34" charset="0"/>
              </a:rPr>
              <a:t>Bugetul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revizuit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fie </a:t>
            </a:r>
            <a:r>
              <a:rPr lang="en-US" sz="1800" dirty="0" err="1" smtClean="0">
                <a:latin typeface="Trebuchet MS" pitchFamily="34" charset="0"/>
              </a:rPr>
              <a:t>depus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două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săptămâni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contrar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reducerea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aplică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proporțional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toate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liniile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bugetare</a:t>
            </a:r>
            <a:r>
              <a:rPr lang="en-US" sz="1800" dirty="0">
                <a:latin typeface="Trebuchet MS" pitchFamily="34" charset="0"/>
              </a:rPr>
              <a:t> ale </a:t>
            </a:r>
            <a:r>
              <a:rPr lang="en-US" sz="1800" dirty="0" err="1">
                <a:latin typeface="Trebuchet MS" pitchFamily="34" charset="0"/>
              </a:rPr>
              <a:t>beneficiarului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cauză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1800" dirty="0" smtClean="0">
                <a:latin typeface="Trebuchet MS" pitchFamily="34" charset="0"/>
              </a:rPr>
              <a:t>În cazul în care beneficiarul decide încetarea implementării proiectului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ro-RO" sz="1800" dirty="0" smtClean="0">
                <a:latin typeface="Trebuchet MS" pitchFamily="34" charset="0"/>
              </a:rPr>
              <a:t>fondurile vor fi recuperate.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898176" y="2938457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898176" y="3255742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020" y="6379889"/>
            <a:ext cx="91209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o-RO" dirty="0" smtClean="0">
                <a:latin typeface="Trebuchet MS" panose="020B0603020202020204" pitchFamily="34" charset="0"/>
              </a:rPr>
              <a:t>1</a:t>
            </a:r>
            <a:r>
              <a:rPr lang="en-US" dirty="0" smtClean="0">
                <a:latin typeface="Trebuchet MS" panose="020B0603020202020204" pitchFamily="34" charset="0"/>
              </a:rPr>
              <a:t>.0</a:t>
            </a:r>
            <a:r>
              <a:rPr lang="ro-RO" dirty="0" smtClean="0">
                <a:latin typeface="Trebuchet MS" panose="020B0603020202020204" pitchFamily="34" charset="0"/>
              </a:rPr>
              <a:t>9</a:t>
            </a:r>
            <a:r>
              <a:rPr lang="en-US" dirty="0" smtClean="0">
                <a:latin typeface="Trebuchet MS" panose="020B0603020202020204" pitchFamily="34" charset="0"/>
              </a:rPr>
              <a:t>.2016   </a:t>
            </a:r>
            <a:r>
              <a:rPr lang="ro-RO" dirty="0" smtClean="0">
                <a:latin typeface="Trebuchet MS" panose="020B0603020202020204" pitchFamily="34" charset="0"/>
              </a:rPr>
              <a:t>Bugetul proiectului</a:t>
            </a:r>
            <a:r>
              <a:rPr lang="en-US" dirty="0" smtClean="0">
                <a:latin typeface="Trebuchet MS" panose="020B0603020202020204" pitchFamily="34" charset="0"/>
              </a:rPr>
              <a:t>: 4 </a:t>
            </a:r>
            <a:r>
              <a:rPr lang="en-US" dirty="0" err="1" smtClean="0">
                <a:latin typeface="Trebuchet MS" panose="020B0603020202020204" pitchFamily="34" charset="0"/>
              </a:rPr>
              <a:t>milio</a:t>
            </a:r>
            <a:r>
              <a:rPr lang="ro-RO" dirty="0" smtClean="0">
                <a:latin typeface="Trebuchet MS" panose="020B0603020202020204" pitchFamily="34" charset="0"/>
              </a:rPr>
              <a:t>a</a:t>
            </a:r>
            <a:r>
              <a:rPr lang="en-US" dirty="0" smtClean="0">
                <a:latin typeface="Trebuchet MS" panose="020B0603020202020204" pitchFamily="34" charset="0"/>
              </a:rPr>
              <a:t>n</a:t>
            </a:r>
            <a:r>
              <a:rPr lang="ro-RO" dirty="0" smtClean="0">
                <a:latin typeface="Trebuchet MS" panose="020B0603020202020204" pitchFamily="34" charset="0"/>
              </a:rPr>
              <a:t>e</a:t>
            </a:r>
            <a:r>
              <a:rPr lang="en-US" dirty="0" smtClean="0">
                <a:latin typeface="Trebuchet MS" panose="020B0603020202020204" pitchFamily="34" charset="0"/>
              </a:rPr>
              <a:t> euro                                         31.</a:t>
            </a:r>
            <a:r>
              <a:rPr lang="ro-RO" dirty="0" smtClean="0">
                <a:latin typeface="Trebuchet MS" panose="020B0603020202020204" pitchFamily="34" charset="0"/>
              </a:rPr>
              <a:t>08</a:t>
            </a:r>
            <a:r>
              <a:rPr lang="en-US" dirty="0" smtClean="0">
                <a:latin typeface="Trebuchet MS" panose="020B0603020202020204" pitchFamily="34" charset="0"/>
              </a:rPr>
              <a:t>.2018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441929" y="5648369"/>
            <a:ext cx="297131" cy="7315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3806" y="4749609"/>
            <a:ext cx="2778842" cy="91154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500" b="1" dirty="0">
                <a:solidFill>
                  <a:srgbClr val="C00000"/>
                </a:solidFill>
                <a:latin typeface="Trebuchet MS" pitchFamily="34" charset="0"/>
              </a:rPr>
              <a:t>Ț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in</a:t>
            </a:r>
            <a:r>
              <a:rPr lang="ro-RO" sz="1500" b="1" dirty="0" err="1" smtClean="0">
                <a:solidFill>
                  <a:srgbClr val="C00000"/>
                </a:solidFill>
                <a:latin typeface="Trebuchet MS" pitchFamily="34" charset="0"/>
              </a:rPr>
              <a:t>ță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500" b="1" dirty="0" err="1" smtClean="0">
                <a:solidFill>
                  <a:srgbClr val="C00000"/>
                </a:solidFill>
                <a:latin typeface="Trebuchet MS" pitchFamily="34" charset="0"/>
              </a:rPr>
              <a:t>intermediar</a:t>
            </a:r>
            <a:r>
              <a:rPr lang="ro-RO" sz="1500" b="1" dirty="0" smtClean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: 0.1 </a:t>
            </a:r>
            <a:r>
              <a:rPr lang="en-US" sz="1500" b="1" dirty="0" err="1" smtClean="0">
                <a:solidFill>
                  <a:srgbClr val="C00000"/>
                </a:solidFill>
                <a:latin typeface="Trebuchet MS" pitchFamily="34" charset="0"/>
              </a:rPr>
              <a:t>milioane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Euro 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(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odat</a:t>
            </a:r>
            <a:r>
              <a:rPr lang="ro-RO" sz="1200" b="1" dirty="0" smtClean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stabilit</a:t>
            </a:r>
            <a:r>
              <a:rPr lang="ro-RO" sz="1200" b="1" dirty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nu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poate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fi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modificata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)</a:t>
            </a:r>
            <a:endParaRPr lang="en-US" sz="15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2052" y="5785873"/>
            <a:ext cx="1238757" cy="381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31</a:t>
            </a:r>
            <a:r>
              <a:rPr lang="en-US" dirty="0" smtClean="0"/>
              <a:t>.0</a:t>
            </a:r>
            <a:r>
              <a:rPr lang="ro-RO" dirty="0" smtClean="0"/>
              <a:t>8</a:t>
            </a:r>
            <a:r>
              <a:rPr lang="en-US" dirty="0" smtClean="0"/>
              <a:t>.2017</a:t>
            </a:r>
            <a:endParaRPr lang="en-US" dirty="0"/>
          </a:p>
        </p:txBody>
      </p:sp>
      <p:sp>
        <p:nvSpPr>
          <p:cNvPr id="14" name="Up Arrow 13"/>
          <p:cNvSpPr/>
          <p:nvPr/>
        </p:nvSpPr>
        <p:spPr>
          <a:xfrm>
            <a:off x="118621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2591144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6443476" y="5916601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749835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5368271"/>
            <a:ext cx="2971800" cy="5628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Trebuchet MS" panose="020B0603020202020204" pitchFamily="34" charset="0"/>
              </a:rPr>
              <a:t>Obiective intermediare se pot schimba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61861" y="5374786"/>
            <a:ext cx="2971800" cy="572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Trebuchet MS" panose="020B0603020202020204" pitchFamily="34" charset="0"/>
              </a:rPr>
              <a:t>Obiective intermediare se pot schimba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21" name="Picture 2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828" y="4661236"/>
            <a:ext cx="603210" cy="69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588" y="920287"/>
            <a:ext cx="8229600" cy="852487"/>
          </a:xfrm>
        </p:spPr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BUGET</a:t>
            </a:r>
            <a:endParaRPr lang="en-US" sz="28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832514" y="1575936"/>
            <a:ext cx="7478973" cy="2462664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Bugetul este simplificat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Doar categoriile mari de cheltuieli sunt incluse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fără linii sau sublinii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). 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>
                <a:latin typeface="Trebuchet MS" pitchFamily="34" charset="0"/>
              </a:rPr>
              <a:t>Cu </a:t>
            </a:r>
            <a:r>
              <a:rPr lang="en-US" sz="1800" dirty="0" err="1">
                <a:latin typeface="Trebuchet MS" pitchFamily="34" charset="0"/>
              </a:rPr>
              <a:t>toate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acestea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cererea de finanțare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descrie</a:t>
            </a:r>
            <a:r>
              <a:rPr lang="ro-RO" sz="1800" dirty="0" smtClean="0">
                <a:latin typeface="Trebuchet MS" pitchFamily="34" charset="0"/>
              </a:rPr>
              <a:t>ți:</a:t>
            </a:r>
            <a:endParaRPr lang="en-US" sz="1800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Ce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anume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doriti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sa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achizitionati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si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necestitatea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acestor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prevederi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pe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fie</a:t>
            </a: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are </a:t>
            </a:r>
            <a:endParaRPr lang="en-US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categorie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cheltuieli</a:t>
            </a:r>
            <a:r>
              <a:rPr lang="en-US" sz="1800" dirty="0">
                <a:latin typeface="Trebuchet MS" pitchFamily="34" charset="0"/>
              </a:rPr>
              <a:t> (cu </a:t>
            </a:r>
            <a:r>
              <a:rPr lang="en-US" sz="1800" dirty="0" err="1">
                <a:latin typeface="Trebuchet MS" pitchFamily="34" charset="0"/>
              </a:rPr>
              <a:t>excepția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ratelor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forfetare</a:t>
            </a:r>
            <a:r>
              <a:rPr lang="en-US" sz="1800" dirty="0" smtClean="0">
                <a:latin typeface="Trebuchet MS" pitchFamily="34" charset="0"/>
              </a:rPr>
              <a:t>)!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Veniturile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nete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fi estimate,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insa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vor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fi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deduse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î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nainte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de a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completa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cheltuielile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in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buget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. 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latin typeface="Trebuchet MS" pitchFamily="34" charset="0"/>
              </a:rPr>
              <a:t>Bugetul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</a:t>
            </a:r>
            <a:r>
              <a:rPr lang="en-US" sz="1800" dirty="0" smtClean="0">
                <a:latin typeface="Trebuchet MS" pitchFamily="34" charset="0"/>
              </a:rPr>
              <a:t>n </a:t>
            </a:r>
            <a:r>
              <a:rPr lang="ro-RO" sz="1800" dirty="0" smtClean="0">
                <a:latin typeface="Trebuchet MS" pitchFamily="34" charset="0"/>
              </a:rPr>
              <a:t>cererea de finanțare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este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 smtClean="0">
                <a:latin typeface="Trebuchet MS" pitchFamily="34" charset="0"/>
              </a:rPr>
              <a:t>fapt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un </a:t>
            </a:r>
            <a:r>
              <a:rPr lang="en-US" sz="1800" dirty="0" err="1">
                <a:latin typeface="Trebuchet MS" pitchFamily="34" charset="0"/>
              </a:rPr>
              <a:t>tabel</a:t>
            </a:r>
            <a:r>
              <a:rPr lang="en-US" sz="1800" dirty="0">
                <a:latin typeface="Trebuchet MS" pitchFamily="34" charset="0"/>
              </a:rPr>
              <a:t> Excel. </a:t>
            </a:r>
            <a:r>
              <a:rPr lang="en-US" sz="1800" dirty="0" err="1">
                <a:latin typeface="Trebuchet MS" pitchFamily="34" charset="0"/>
              </a:rPr>
              <a:t>Formulele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din </a:t>
            </a:r>
            <a:r>
              <a:rPr lang="en-US" sz="1800" dirty="0" err="1" smtClean="0">
                <a:latin typeface="Trebuchet MS" pitchFamily="34" charset="0"/>
              </a:rPr>
              <a:t>spatele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blocate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en-US" sz="1800" dirty="0" err="1">
                <a:latin typeface="Trebuchet MS" pitchFamily="34" charset="0"/>
              </a:rPr>
              <a:t>evita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greșelile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calcul</a:t>
            </a:r>
            <a:r>
              <a:rPr lang="en-US" sz="1800" dirty="0" smtClean="0">
                <a:latin typeface="Trebuchet MS" pitchFamily="34" charset="0"/>
              </a:rPr>
              <a:t>). 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Cheltuielile neeligibile sunt detaliate separat</a:t>
            </a:r>
            <a:r>
              <a:rPr lang="en-US" sz="1800" dirty="0" smtClean="0">
                <a:latin typeface="Trebuchet MS" pitchFamily="34" charset="0"/>
              </a:rPr>
              <a:t>!</a:t>
            </a:r>
            <a:endParaRPr lang="en-US" sz="18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56" y="5712357"/>
            <a:ext cx="1758643" cy="10551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21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034" y="1050351"/>
            <a:ext cx="7385933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CALENDAR</a:t>
            </a:r>
            <a:endParaRPr lang="en-US" sz="36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389282" y="3228093"/>
            <a:ext cx="1004475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Iunie </a:t>
            </a:r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-</a:t>
            </a: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 Iulie 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12162" y="2226618"/>
            <a:ext cx="1004475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15</a:t>
            </a:r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.0</a:t>
            </a:r>
            <a:r>
              <a:rPr lang="ro-R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3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.201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621699" y="2195743"/>
            <a:ext cx="6910469" cy="432152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o-RO" dirty="0" smtClean="0">
                <a:latin typeface="Trebuchet MS" panose="020B0603020202020204" pitchFamily="34" charset="0"/>
              </a:rPr>
              <a:t>Termenul limită de depunere al proiectelor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sp>
        <p:nvSpPr>
          <p:cNvPr id="30" name="Freeform 29"/>
          <p:cNvSpPr/>
          <p:nvPr/>
        </p:nvSpPr>
        <p:spPr>
          <a:xfrm>
            <a:off x="1606366" y="3227847"/>
            <a:ext cx="6878161" cy="439400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o-RO" kern="1200" dirty="0" smtClean="0">
                <a:latin typeface="Trebuchet MS" panose="020B0603020202020204" pitchFamily="34" charset="0"/>
              </a:rPr>
              <a:t>Finalizarea evaluării proiectelor și aprobarea CM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sp>
        <p:nvSpPr>
          <p:cNvPr id="34" name="Freeform 33"/>
          <p:cNvSpPr/>
          <p:nvPr/>
        </p:nvSpPr>
        <p:spPr>
          <a:xfrm>
            <a:off x="389282" y="4311711"/>
            <a:ext cx="1004475" cy="822960"/>
          </a:xfrm>
          <a:custGeom>
            <a:avLst/>
            <a:gdLst>
              <a:gd name="connsiteX0" fmla="*/ 0 w 1415305"/>
              <a:gd name="connsiteY0" fmla="*/ 0 h 990714"/>
              <a:gd name="connsiteX1" fmla="*/ 919948 w 1415305"/>
              <a:gd name="connsiteY1" fmla="*/ 0 h 990714"/>
              <a:gd name="connsiteX2" fmla="*/ 1415305 w 1415305"/>
              <a:gd name="connsiteY2" fmla="*/ 495357 h 990714"/>
              <a:gd name="connsiteX3" fmla="*/ 919948 w 1415305"/>
              <a:gd name="connsiteY3" fmla="*/ 990714 h 990714"/>
              <a:gd name="connsiteX4" fmla="*/ 0 w 1415305"/>
              <a:gd name="connsiteY4" fmla="*/ 990714 h 990714"/>
              <a:gd name="connsiteX5" fmla="*/ 495357 w 1415305"/>
              <a:gd name="connsiteY5" fmla="*/ 495357 h 990714"/>
              <a:gd name="connsiteX6" fmla="*/ 0 w 1415305"/>
              <a:gd name="connsiteY6" fmla="*/ 0 h 99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305" h="990714">
                <a:moveTo>
                  <a:pt x="1415304" y="0"/>
                </a:moveTo>
                <a:lnTo>
                  <a:pt x="1415304" y="643964"/>
                </a:lnTo>
                <a:lnTo>
                  <a:pt x="707653" y="990714"/>
                </a:lnTo>
                <a:lnTo>
                  <a:pt x="1" y="643964"/>
                </a:lnTo>
                <a:lnTo>
                  <a:pt x="1" y="0"/>
                </a:lnTo>
                <a:lnTo>
                  <a:pt x="707653" y="346750"/>
                </a:lnTo>
                <a:lnTo>
                  <a:pt x="1415304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71" tIns="509327" rIns="13970" bIns="509328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August - Septembrie </a:t>
            </a:r>
            <a:r>
              <a:rPr lang="en-US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201</a:t>
            </a:r>
            <a:r>
              <a:rPr lang="ro-RO" sz="1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6</a:t>
            </a:r>
            <a:endParaRPr lang="en-US" sz="1400" b="1" kern="1200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621699" y="4267200"/>
            <a:ext cx="6847497" cy="457200"/>
          </a:xfrm>
          <a:custGeom>
            <a:avLst/>
            <a:gdLst>
              <a:gd name="connsiteX0" fmla="*/ 153328 w 919948"/>
              <a:gd name="connsiteY0" fmla="*/ 0 h 7238885"/>
              <a:gd name="connsiteX1" fmla="*/ 766620 w 919948"/>
              <a:gd name="connsiteY1" fmla="*/ 0 h 7238885"/>
              <a:gd name="connsiteX2" fmla="*/ 919948 w 919948"/>
              <a:gd name="connsiteY2" fmla="*/ 153328 h 7238885"/>
              <a:gd name="connsiteX3" fmla="*/ 919948 w 919948"/>
              <a:gd name="connsiteY3" fmla="*/ 7238885 h 7238885"/>
              <a:gd name="connsiteX4" fmla="*/ 919948 w 919948"/>
              <a:gd name="connsiteY4" fmla="*/ 7238885 h 7238885"/>
              <a:gd name="connsiteX5" fmla="*/ 0 w 919948"/>
              <a:gd name="connsiteY5" fmla="*/ 7238885 h 7238885"/>
              <a:gd name="connsiteX6" fmla="*/ 0 w 919948"/>
              <a:gd name="connsiteY6" fmla="*/ 7238885 h 7238885"/>
              <a:gd name="connsiteX7" fmla="*/ 0 w 919948"/>
              <a:gd name="connsiteY7" fmla="*/ 153328 h 7238885"/>
              <a:gd name="connsiteX8" fmla="*/ 153328 w 919948"/>
              <a:gd name="connsiteY8" fmla="*/ 0 h 723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948" h="7238885">
                <a:moveTo>
                  <a:pt x="919948" y="1206510"/>
                </a:moveTo>
                <a:lnTo>
                  <a:pt x="919948" y="6032375"/>
                </a:lnTo>
                <a:cubicBezTo>
                  <a:pt x="919948" y="6698712"/>
                  <a:pt x="911224" y="7238881"/>
                  <a:pt x="900462" y="7238881"/>
                </a:cubicBezTo>
                <a:lnTo>
                  <a:pt x="0" y="7238881"/>
                </a:lnTo>
                <a:lnTo>
                  <a:pt x="0" y="7238881"/>
                </a:lnTo>
                <a:lnTo>
                  <a:pt x="0" y="4"/>
                </a:lnTo>
                <a:lnTo>
                  <a:pt x="0" y="4"/>
                </a:lnTo>
                <a:lnTo>
                  <a:pt x="900462" y="4"/>
                </a:lnTo>
                <a:cubicBezTo>
                  <a:pt x="911224" y="4"/>
                  <a:pt x="919948" y="540173"/>
                  <a:pt x="919948" y="120651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61418" rIns="61418" bIns="61419" numCol="1" spcCol="1270" anchor="ctr" anchorCtr="0">
            <a:noAutofit/>
          </a:bodyPr>
          <a:lstStyle/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000" kern="1200" dirty="0" smtClean="0"/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kern="1200" dirty="0" smtClean="0">
                <a:latin typeface="Trebuchet MS" panose="020B0603020202020204" pitchFamily="34" charset="0"/>
              </a:rPr>
              <a:t>Contract</a:t>
            </a:r>
            <a:r>
              <a:rPr lang="ro-RO" dirty="0" err="1" smtClean="0">
                <a:latin typeface="Trebuchet MS" panose="020B0603020202020204" pitchFamily="34" charset="0"/>
              </a:rPr>
              <a:t>area</a:t>
            </a:r>
            <a:r>
              <a:rPr lang="ro-RO" dirty="0" smtClean="0">
                <a:latin typeface="Trebuchet MS" panose="020B0603020202020204" pitchFamily="34" charset="0"/>
              </a:rPr>
              <a:t> proiectelor</a:t>
            </a:r>
            <a:endParaRPr lang="en-US" kern="1200" dirty="0" smtClean="0">
              <a:latin typeface="Trebuchet MS" panose="020B0603020202020204" pitchFamily="34" charset="0"/>
            </a:endParaRPr>
          </a:p>
          <a:p>
            <a:pPr marL="228600" lvl="1" indent="-22860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600" kern="1200" dirty="0"/>
          </a:p>
        </p:txBody>
      </p:sp>
      <p:pic>
        <p:nvPicPr>
          <p:cNvPr id="24" name="Picture 2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762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85737" y="1671610"/>
            <a:ext cx="8763000" cy="4824951"/>
          </a:xfrm>
        </p:spPr>
        <p:txBody>
          <a:bodyPr/>
          <a:lstStyle/>
          <a:p>
            <a:pPr marL="0" indent="0" algn="just">
              <a:buNone/>
            </a:pPr>
            <a:r>
              <a:rPr lang="ro-RO" sz="2000" dirty="0" smtClean="0">
                <a:latin typeface="Trebuchet MS" pitchFamily="34" charset="0"/>
                <a:sym typeface="Wingdings" pitchFamily="2" charset="2"/>
              </a:rPr>
              <a:t>Ne puteți adresa</a:t>
            </a:r>
            <a:r>
              <a:rPr lang="en-US" sz="2000" dirty="0" smtClean="0">
                <a:latin typeface="Trebuchet MS" pitchFamily="34" charset="0"/>
                <a:sym typeface="Wingdings" pitchFamily="2" charset="2"/>
              </a:rPr>
              <a:t> </a:t>
            </a:r>
            <a:r>
              <a:rPr lang="ro-RO" sz="2000" dirty="0" smtClean="0">
                <a:latin typeface="Trebuchet MS" pitchFamily="34" charset="0"/>
                <a:sym typeface="Wingdings" pitchFamily="2" charset="2"/>
              </a:rPr>
              <a:t>orice întrebare la</a:t>
            </a:r>
            <a:r>
              <a:rPr lang="en-US" sz="2000" dirty="0" smtClean="0">
                <a:latin typeface="Trebuchet MS" pitchFamily="34" charset="0"/>
                <a:sym typeface="Wingdings" pitchFamily="2" charset="2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Trebuchet MS" pitchFamily="34" charset="0"/>
                <a:hlinkClick r:id="rId3"/>
              </a:rPr>
              <a:t>robg@mdrap.ro</a:t>
            </a:r>
            <a:r>
              <a:rPr lang="en-US" sz="2000" dirty="0">
                <a:latin typeface="Trebuchet MS" pitchFamily="34" charset="0"/>
              </a:rPr>
              <a:t>, </a:t>
            </a:r>
            <a:r>
              <a:rPr lang="en-US" sz="2000" dirty="0" smtClean="0">
                <a:latin typeface="Trebuchet MS" pitchFamily="34" charset="0"/>
                <a:hlinkClick r:id="rId4"/>
              </a:rPr>
              <a:t>NA-RO-BG@mrrb.government.bg</a:t>
            </a:r>
            <a:r>
              <a:rPr lang="ro-RO" sz="2000" dirty="0" smtClean="0">
                <a:latin typeface="Trebuchet MS" pitchFamily="34" charset="0"/>
              </a:rPr>
              <a:t> sau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  <a:hlinkClick r:id="rId5"/>
              </a:rPr>
              <a:t>helpdesk_robg@calarasicbc.ro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latin typeface="Trebuchet MS" pitchFamily="34" charset="0"/>
              </a:rPr>
              <a:t>Lista întrebărilor și răspunsurilor va fi valabilă pe site-ul Programului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  <a:hlinkClick r:id="rId6"/>
              </a:rPr>
              <a:t>www.</a:t>
            </a:r>
            <a:r>
              <a:rPr lang="ro-RO" sz="2000" dirty="0" err="1" smtClean="0">
                <a:latin typeface="Trebuchet MS" pitchFamily="34" charset="0"/>
                <a:hlinkClick r:id="rId6"/>
              </a:rPr>
              <a:t>interregrobg</a:t>
            </a:r>
            <a:r>
              <a:rPr lang="en-US" sz="2000" dirty="0" smtClean="0">
                <a:latin typeface="Trebuchet MS" pitchFamily="34" charset="0"/>
                <a:hlinkClick r:id="rId6"/>
              </a:rPr>
              <a:t>.</a:t>
            </a:r>
            <a:r>
              <a:rPr lang="en-US" sz="2000" dirty="0" err="1" smtClean="0">
                <a:latin typeface="Trebuchet MS" pitchFamily="34" charset="0"/>
                <a:hlinkClick r:id="rId6"/>
              </a:rPr>
              <a:t>eu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solidFill>
                  <a:srgbClr val="00B050"/>
                </a:solidFill>
                <a:latin typeface="Trebuchet MS" pitchFamily="34" charset="0"/>
              </a:rPr>
              <a:t>Important</a:t>
            </a:r>
            <a:r>
              <a:rPr lang="en-US" sz="20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2000" dirty="0" err="1">
                <a:latin typeface="Trebuchet MS" pitchFamily="34" charset="0"/>
              </a:rPr>
              <a:t>răspunsul</a:t>
            </a:r>
            <a:r>
              <a:rPr lang="en-US" sz="2000" dirty="0">
                <a:latin typeface="Trebuchet MS" pitchFamily="34" charset="0"/>
              </a:rPr>
              <a:t> la </a:t>
            </a:r>
            <a:r>
              <a:rPr lang="en-US" sz="2000" dirty="0" err="1">
                <a:latin typeface="Trebuchet MS" pitchFamily="34" charset="0"/>
              </a:rPr>
              <a:t>aceste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întrebări</a:t>
            </a:r>
            <a:r>
              <a:rPr lang="en-US" sz="2000" dirty="0">
                <a:latin typeface="Trebuchet MS" pitchFamily="34" charset="0"/>
              </a:rPr>
              <a:t> nu </a:t>
            </a:r>
            <a:r>
              <a:rPr lang="en-US" sz="2000" dirty="0" err="1">
                <a:latin typeface="Trebuchet MS" pitchFamily="34" charset="0"/>
              </a:rPr>
              <a:t>este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echivalent</a:t>
            </a:r>
            <a:r>
              <a:rPr lang="en-US" sz="2000" dirty="0">
                <a:latin typeface="Trebuchet MS" pitchFamily="34" charset="0"/>
              </a:rPr>
              <a:t> cu o </a:t>
            </a:r>
            <a:r>
              <a:rPr lang="en-US" sz="2000" dirty="0" err="1">
                <a:latin typeface="Trebuchet MS" pitchFamily="34" charset="0"/>
              </a:rPr>
              <a:t>garanție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selecție</a:t>
            </a:r>
            <a:r>
              <a:rPr lang="en-US" sz="2000" dirty="0">
                <a:latin typeface="Trebuchet MS" pitchFamily="34" charset="0"/>
              </a:rPr>
              <a:t>. </a:t>
            </a:r>
            <a:r>
              <a:rPr lang="en-US" sz="2000" dirty="0" err="1">
                <a:latin typeface="Trebuchet MS" pitchFamily="34" charset="0"/>
              </a:rPr>
              <a:t>Numai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evaluatori</a:t>
            </a:r>
            <a:r>
              <a:rPr lang="ro-RO" sz="2000" dirty="0" smtClean="0">
                <a:latin typeface="Trebuchet MS" pitchFamily="34" charset="0"/>
              </a:rPr>
              <a:t>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propun</a:t>
            </a:r>
            <a:r>
              <a:rPr lang="ro-RO" sz="2000" dirty="0" smtClean="0">
                <a:latin typeface="Trebuchet MS" pitchFamily="34" charset="0"/>
              </a:rPr>
              <a:t>,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iar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Comitetul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Monitorizare</a:t>
            </a:r>
            <a:r>
              <a:rPr lang="en-US" sz="2000" dirty="0">
                <a:latin typeface="Trebuchet MS" pitchFamily="34" charset="0"/>
              </a:rPr>
              <a:t> decide </a:t>
            </a:r>
            <a:r>
              <a:rPr lang="en-US" sz="2000" dirty="0" err="1">
                <a:latin typeface="Trebuchet MS" pitchFamily="34" charset="0"/>
              </a:rPr>
              <a:t>asupra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chestiunilor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</a:rPr>
              <a:t>legate </a:t>
            </a:r>
            <a:r>
              <a:rPr lang="en-US" sz="2000" dirty="0">
                <a:latin typeface="Trebuchet MS" pitchFamily="34" charset="0"/>
              </a:rPr>
              <a:t>de </a:t>
            </a:r>
            <a:r>
              <a:rPr lang="en-US" sz="2000" dirty="0" err="1" smtClean="0">
                <a:latin typeface="Trebuchet MS" pitchFamily="34" charset="0"/>
              </a:rPr>
              <a:t>punctaj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sau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eligibilitate</a:t>
            </a:r>
            <a:r>
              <a:rPr lang="en-US" sz="2000" dirty="0" smtClean="0">
                <a:latin typeface="Trebuchet MS" pitchFamily="34" charset="0"/>
              </a:rPr>
              <a:t>.</a:t>
            </a:r>
            <a:endParaRPr lang="ro-RO" sz="20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2000" dirty="0" smtClean="0">
                <a:latin typeface="Trebuchet MS" pitchFamily="34" charset="0"/>
              </a:rPr>
              <a:t>Ne găsiți și pe:</a:t>
            </a:r>
            <a:endParaRPr lang="en-US" sz="20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2000" dirty="0" smtClean="0"/>
              <a:t>             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https</a:t>
            </a:r>
            <a:r>
              <a:rPr lang="ro-RO" sz="1800" dirty="0">
                <a:latin typeface="Trebuchet MS" panose="020B0603020202020204" pitchFamily="34" charset="0"/>
                <a:hlinkClick r:id="rId7"/>
              </a:rPr>
              <a:t>://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www.facebook.com/RomaniaBulgariaCbcProgramme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ro-RO" sz="500" dirty="0">
                <a:latin typeface="Trebuchet MS" pitchFamily="34" charset="0"/>
              </a:rPr>
              <a:t>          </a:t>
            </a: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          </a:t>
            </a:r>
            <a:r>
              <a:rPr lang="ro-RO" sz="1800" dirty="0" smtClean="0">
                <a:latin typeface="Trebuchet MS" pitchFamily="34" charset="0"/>
                <a:hlinkClick r:id="rId8"/>
              </a:rPr>
              <a:t>https://twitter.com/ROBGProgramme</a:t>
            </a:r>
            <a:endParaRPr lang="ro-RO" sz="18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 smtClean="0">
                <a:latin typeface="Trebuchet MS" pitchFamily="34" charset="0"/>
              </a:rPr>
              <a:t>            </a:t>
            </a:r>
            <a:r>
              <a:rPr lang="en-US" sz="1800" dirty="0" smtClean="0">
                <a:latin typeface="Trebuchet MS" pitchFamily="34" charset="0"/>
                <a:hlinkClick r:id="rId9"/>
              </a:rPr>
              <a:t>https</a:t>
            </a:r>
            <a:r>
              <a:rPr lang="en-US" sz="1800" dirty="0">
                <a:latin typeface="Trebuchet MS" pitchFamily="34" charset="0"/>
                <a:hlinkClick r:id="rId9"/>
              </a:rPr>
              <a:t>://</a:t>
            </a:r>
            <a:r>
              <a:rPr lang="en-US" sz="1800" dirty="0" smtClean="0">
                <a:latin typeface="Trebuchet MS" pitchFamily="34" charset="0"/>
                <a:hlinkClick r:id="rId9"/>
              </a:rPr>
              <a:t>www.youtube.com/channel/UCtgRgCcdOK5D2ZsBJrMPXew</a:t>
            </a:r>
            <a:r>
              <a:rPr lang="ro-RO" sz="1800" dirty="0" smtClean="0">
                <a:latin typeface="Trebuchet MS" pitchFamily="34" charset="0"/>
              </a:rPr>
              <a:t> 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155575" y="-1889125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29" y="5158777"/>
            <a:ext cx="459318" cy="45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3" y="6032916"/>
            <a:ext cx="596484" cy="59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4" y="5644921"/>
            <a:ext cx="528637" cy="52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5988597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29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374093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30379" y="2209800"/>
            <a:ext cx="7924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Vă dorim succes!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599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Durata și bugetul proiectului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33400" y="1204914"/>
            <a:ext cx="8229600" cy="4921250"/>
          </a:xfrm>
        </p:spPr>
        <p:txBody>
          <a:bodyPr/>
          <a:lstStyle/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29399"/>
              </p:ext>
            </p:extLst>
          </p:nvPr>
        </p:nvGraphicFramePr>
        <p:xfrm>
          <a:off x="238432" y="2587849"/>
          <a:ext cx="8819536" cy="338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168"/>
                <a:gridCol w="1981200"/>
                <a:gridCol w="1828800"/>
                <a:gridCol w="1590368"/>
              </a:tblGrid>
              <a:tr h="665993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rebuchet MS" panose="020B0603020202020204" pitchFamily="34" charset="0"/>
                        </a:rPr>
                        <a:t>Buget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(EUR)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Dura</a:t>
                      </a:r>
                      <a:r>
                        <a:rPr lang="ro-RO" dirty="0" err="1" smtClean="0">
                          <a:latin typeface="Trebuchet MS" panose="020B0603020202020204" pitchFamily="34" charset="0"/>
                        </a:rPr>
                        <a:t>tă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</a:t>
                      </a:r>
                      <a:endParaRPr lang="ro-RO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(max. </a:t>
                      </a:r>
                      <a:r>
                        <a:rPr lang="ro-RO" dirty="0" smtClean="0">
                          <a:latin typeface="Trebuchet MS" panose="020B0603020202020204" pitchFamily="34" charset="0"/>
                        </a:rPr>
                        <a:t>luni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38056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Soft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Hard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Soft</a:t>
                      </a:r>
                      <a:r>
                        <a:rPr lang="ro-RO" dirty="0" smtClean="0">
                          <a:latin typeface="Trebuchet MS" panose="020B0603020202020204" pitchFamily="34" charset="0"/>
                        </a:rPr>
                        <a:t>/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Hard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1038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AP 4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O.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Încurajarea integrării zonei transfrontaliere în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privinţa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ocupării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şi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mobilităţii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forţei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de muncă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mil.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  <a:tr h="1276390">
                <a:tc>
                  <a:txBody>
                    <a:bodyPr/>
                    <a:lstStyle/>
                    <a:p>
                      <a:pPr algn="just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O.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S.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Creșterea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capacității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de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cooperare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și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a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eficienței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instituțiilor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publice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în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contextul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cooperării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transfrontaliere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mil.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9198" y="1679877"/>
            <a:ext cx="779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rebuchet MS" pitchFamily="34" charset="0"/>
              </a:rPr>
              <a:t>85% </a:t>
            </a:r>
            <a:r>
              <a:rPr lang="ro-RO" sz="2000" b="1" i="1" dirty="0" smtClean="0">
                <a:latin typeface="Trebuchet MS" pitchFamily="34" charset="0"/>
              </a:rPr>
              <a:t>FEDR</a:t>
            </a:r>
            <a:r>
              <a:rPr lang="en-US" sz="2000" b="1" i="1" dirty="0" smtClean="0">
                <a:latin typeface="Trebuchet MS" pitchFamily="34" charset="0"/>
              </a:rPr>
              <a:t>, 13% </a:t>
            </a:r>
            <a:r>
              <a:rPr lang="ro-RO" sz="2000" b="1" i="1" dirty="0" smtClean="0">
                <a:latin typeface="Trebuchet MS" pitchFamily="34" charset="0"/>
              </a:rPr>
              <a:t>c</a:t>
            </a:r>
            <a:r>
              <a:rPr lang="en-US" sz="2000" b="1" i="1" dirty="0" smtClean="0">
                <a:latin typeface="Trebuchet MS" pitchFamily="34" charset="0"/>
              </a:rPr>
              <a:t>o-</a:t>
            </a:r>
            <a:r>
              <a:rPr lang="en-US" sz="2000" b="1" i="1" dirty="0" err="1" smtClean="0">
                <a:latin typeface="Trebuchet MS" pitchFamily="34" charset="0"/>
              </a:rPr>
              <a:t>finan</a:t>
            </a:r>
            <a:r>
              <a:rPr lang="ro-RO" sz="2000" b="1" i="1" dirty="0" smtClean="0">
                <a:latin typeface="Trebuchet MS" pitchFamily="34" charset="0"/>
              </a:rPr>
              <a:t>țare națională</a:t>
            </a:r>
            <a:r>
              <a:rPr lang="en-US" sz="2000" b="1" i="1" dirty="0" smtClean="0">
                <a:latin typeface="Trebuchet MS" pitchFamily="34" charset="0"/>
              </a:rPr>
              <a:t>, 2% </a:t>
            </a:r>
            <a:r>
              <a:rPr lang="ro-RO" sz="2000" b="1" i="1" dirty="0" smtClean="0">
                <a:latin typeface="Trebuchet MS" pitchFamily="34" charset="0"/>
              </a:rPr>
              <a:t>contribuție proprie</a:t>
            </a:r>
            <a:endParaRPr lang="en-US" sz="2000" b="1" i="1" dirty="0">
              <a:latin typeface="Trebuchet MS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32" y="2609289"/>
            <a:ext cx="1590368" cy="10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87849"/>
            <a:ext cx="1856232" cy="10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88515" y="84055"/>
            <a:ext cx="8350348" cy="45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4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calificată și inclusivă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4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Încurajarea integrării zonei transfrontaliere în privința ocupării și mobilității forței de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muncă</a:t>
            </a:r>
            <a:endParaRPr lang="en-US" sz="2000" b="1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1" y="5425568"/>
            <a:ext cx="1981200" cy="14429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9157"/>
              </p:ext>
            </p:extLst>
          </p:nvPr>
        </p:nvGraphicFramePr>
        <p:xfrm>
          <a:off x="288515" y="2448865"/>
          <a:ext cx="8626885" cy="3094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1364"/>
                <a:gridCol w="1925521"/>
              </a:tblGrid>
              <a:tr h="580541">
                <a:tc>
                  <a:txBody>
                    <a:bodyPr/>
                    <a:lstStyle/>
                    <a:p>
                      <a:pPr marL="179705" indent="-179705"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en-US" sz="1600" kern="1400" dirty="0" err="1" smtClean="0">
                          <a:effectLst/>
                          <a:latin typeface="Trebuchet MS" panose="020B0603020202020204" pitchFamily="34" charset="0"/>
                        </a:rPr>
                        <a:t>Rezultate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  <a:latin typeface="Trebuchet MS" panose="020B0603020202020204" pitchFamily="34" charset="0"/>
                        </a:rPr>
                        <a:t>Valoarea țintă (2023)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55369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Numărul de inițiative (training-uri, programe de educație, site-uri web, acorduri, rețele, târguri pentru locuri de muncă etc.), care activează mobilitatea forței de muncă în zona transfrontalieră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  <a:latin typeface="Trebuchet MS" panose="020B0603020202020204" pitchFamily="34" charset="0"/>
                        </a:rPr>
                        <a:t>50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6084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Numărul de participanți la inițiative locale comune de angajare și formare profesională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  <a:latin typeface="Trebuchet MS" panose="020B0603020202020204" pitchFamily="34" charset="0"/>
                        </a:rPr>
                        <a:t>10.000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4653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Numărul de participanți la programele comune  de  educație și formare profesională pentru a sprijini ocuparea forței de muncă în rândul tinerilor, oportunități educaționale și învățământ superior și profesional la nivel transfrontalier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  <a:latin typeface="Trebuchet MS" panose="020B0603020202020204" pitchFamily="34" charset="0"/>
                        </a:rPr>
                        <a:t>2.000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422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324" y="6007255"/>
            <a:ext cx="681180" cy="78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02920" y="-38686"/>
            <a:ext cx="813816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4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calificată și inclusivă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  <a:endParaRPr lang="ro-RO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o-RO" sz="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o-RO" sz="1800" b="1" dirty="0" smtClean="0">
                <a:solidFill>
                  <a:schemeClr val="tx2"/>
                </a:solidFill>
                <a:latin typeface="Trebuchet MS" pitchFamily="34" charset="0"/>
              </a:rPr>
              <a:t>Activități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dezvoltarea de strategii, planuri și studii comune referitoare la mobilitatea </a:t>
            </a:r>
            <a:r>
              <a:rPr lang="ro-RO" sz="1800" dirty="0" smtClean="0">
                <a:latin typeface="Trebuchet MS" pitchFamily="34" charset="0"/>
              </a:rPr>
              <a:t>transfrontalieră;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colaborare </a:t>
            </a:r>
            <a:r>
              <a:rPr lang="ro-RO" sz="1800" dirty="0">
                <a:latin typeface="Trebuchet MS" pitchFamily="34" charset="0"/>
              </a:rPr>
              <a:t>în oferirea de servicii angajatorilor și stabilirea de parteneriate cu instituțiile de învățământ și alte servicii de </a:t>
            </a:r>
            <a:r>
              <a:rPr lang="ro-RO" sz="1800" dirty="0" smtClean="0">
                <a:latin typeface="Trebuchet MS" pitchFamily="34" charset="0"/>
              </a:rPr>
              <a:t>ocupare;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dezvoltarea </a:t>
            </a:r>
            <a:r>
              <a:rPr lang="ro-RO" sz="1800" dirty="0">
                <a:latin typeface="Trebuchet MS" pitchFamily="34" charset="0"/>
              </a:rPr>
              <a:t>și asigurarea de programe speciale comune de formare </a:t>
            </a:r>
            <a:r>
              <a:rPr lang="ro-RO" sz="1800" dirty="0" smtClean="0">
                <a:latin typeface="Trebuchet MS" pitchFamily="34" charset="0"/>
              </a:rPr>
              <a:t>profesională/</a:t>
            </a:r>
            <a:r>
              <a:rPr lang="ro-RO" sz="1800" dirty="0" err="1" smtClean="0">
                <a:latin typeface="Trebuchet MS" pitchFamily="34" charset="0"/>
              </a:rPr>
              <a:t>vocaţională</a:t>
            </a:r>
            <a:r>
              <a:rPr lang="ro-RO" sz="1800" dirty="0" smtClean="0">
                <a:latin typeface="Trebuchet MS" pitchFamily="34" charset="0"/>
              </a:rPr>
              <a:t>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acțiuni de conștientizare a oportunităților de ocupare din zona transfrontalieră;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crearea/dezvoltarea infrastructurii pentru creșterea mobilității forței de </a:t>
            </a:r>
            <a:r>
              <a:rPr lang="ro-RO" sz="1800" dirty="0" smtClean="0">
                <a:latin typeface="Trebuchet MS" pitchFamily="34" charset="0"/>
              </a:rPr>
              <a:t>muncă;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strategii și măsuri pentru incluziunea pe piața muncii a categoriilor de populație </a:t>
            </a:r>
            <a:r>
              <a:rPr lang="ro-RO" sz="1800" dirty="0" smtClean="0">
                <a:latin typeface="Trebuchet MS" pitchFamily="34" charset="0"/>
              </a:rPr>
              <a:t>defavorizate;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furnizarea de informații și consultanță pentru navetiștii transfrontalieri și potențiali angajatori prin crearea și dezvoltarea de baze de date </a:t>
            </a:r>
            <a:r>
              <a:rPr lang="ro-RO" sz="1800" dirty="0" smtClean="0">
                <a:latin typeface="Trebuchet MS" pitchFamily="34" charset="0"/>
              </a:rPr>
              <a:t>comune;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crearea și dezvoltarea incubatoarelor de afaceri transfrontaliere și a incubatoarelor virtuale pentru promovarea angajării personalului de ambele părți ale frontierei.</a:t>
            </a:r>
            <a:endParaRPr lang="ro-RO" sz="1800" dirty="0" smtClean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25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9413" y="414015"/>
            <a:ext cx="7985174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5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ro-RO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eficientă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5.1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Creșterea capacității de cooperare și a eficienței instituțiilor publice în contextul cooperării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transfrontaliere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9"/>
          <a:stretch/>
        </p:blipFill>
        <p:spPr>
          <a:xfrm>
            <a:off x="-25400" y="4398108"/>
            <a:ext cx="2840294" cy="24598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959087"/>
              </p:ext>
            </p:extLst>
          </p:nvPr>
        </p:nvGraphicFramePr>
        <p:xfrm>
          <a:off x="610457" y="3124200"/>
          <a:ext cx="8229600" cy="16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2753"/>
                <a:gridCol w="1836847"/>
              </a:tblGrid>
              <a:tr h="635563">
                <a:tc>
                  <a:txBody>
                    <a:bodyPr/>
                    <a:lstStyle/>
                    <a:p>
                      <a:pPr marL="179705" indent="-179705"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en-US" sz="1600" kern="1400" dirty="0" err="1" smtClean="0">
                          <a:effectLst/>
                        </a:rPr>
                        <a:t>Rezultate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</a:rPr>
                        <a:t>Valoarea țintă (2023)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64637">
                <a:tc>
                  <a:txBody>
                    <a:bodyPr/>
                    <a:lstStyle/>
                    <a:p>
                      <a:pPr algn="just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>
                          <a:effectLst/>
                        </a:rPr>
                        <a:t>Număr de mecanisme transfrontaliere susținute (acord, rețele, reglementări, studii, politici, strategii, instrumente pentru a facilita schimburi de informații) de sporire a capacității de cooperare</a:t>
                      </a:r>
                      <a:endParaRPr lang="en-US" sz="1600" kern="140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8000"/>
                        </a:lnSpc>
                        <a:spcAft>
                          <a:spcPts val="0"/>
                        </a:spcAft>
                      </a:pPr>
                      <a:r>
                        <a:rPr lang="ro-RO" sz="1600" kern="1400" dirty="0">
                          <a:effectLst/>
                        </a:rPr>
                        <a:t>100</a:t>
                      </a:r>
                      <a:endParaRPr lang="en-US" sz="1600" kern="1400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153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228" y="6021323"/>
            <a:ext cx="681180" cy="78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00519" y="67406"/>
            <a:ext cx="8342962" cy="595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5</a:t>
            </a: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regiune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eficientă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o-RO" sz="1800" b="1" dirty="0" smtClean="0">
                <a:solidFill>
                  <a:schemeClr val="tx2"/>
                </a:solidFill>
                <a:latin typeface="Trebuchet MS" pitchFamily="34" charset="0"/>
              </a:rPr>
              <a:t>Activități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latin typeface="Trebuchet MS" pitchFamily="34" charset="0"/>
              </a:rPr>
              <a:t>e</a:t>
            </a:r>
            <a:r>
              <a:rPr lang="ro-RO" sz="1800" dirty="0" err="1" smtClean="0">
                <a:latin typeface="Trebuchet MS" pitchFamily="34" charset="0"/>
              </a:rPr>
              <a:t>laborarea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strategii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implementare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dezvoltare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transfer de </a:t>
            </a:r>
            <a:r>
              <a:rPr lang="en-US" sz="1800" dirty="0" err="1" smtClean="0">
                <a:latin typeface="Trebuchet MS" pitchFamily="34" charset="0"/>
              </a:rPr>
              <a:t>modele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soluții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bune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practici</a:t>
            </a:r>
            <a:r>
              <a:rPr lang="ro-RO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modele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organizatorice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instrumente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decizie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promovarea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acțiuni</a:t>
            </a:r>
            <a:r>
              <a:rPr lang="en-US" sz="1800" dirty="0" smtClean="0">
                <a:latin typeface="Trebuchet MS" pitchFamily="34" charset="0"/>
              </a:rPr>
              <a:t> pilot </a:t>
            </a:r>
            <a:r>
              <a:rPr lang="en-US" sz="1800" dirty="0" err="1" smtClean="0">
                <a:latin typeface="Trebuchet MS" pitchFamily="34" charset="0"/>
              </a:rPr>
              <a:t>pentru</a:t>
            </a:r>
            <a:r>
              <a:rPr lang="en-US" sz="1800" dirty="0" smtClean="0">
                <a:latin typeface="Trebuchet MS" pitchFamily="34" charset="0"/>
              </a:rPr>
              <a:t> o </a:t>
            </a:r>
            <a:r>
              <a:rPr lang="en-US" sz="1800" dirty="0" err="1" smtClean="0">
                <a:latin typeface="Trebuchet MS" pitchFamily="34" charset="0"/>
              </a:rPr>
              <a:t>mai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bună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participare</a:t>
            </a:r>
            <a:r>
              <a:rPr lang="en-US" sz="1800" dirty="0" smtClean="0">
                <a:latin typeface="Trebuchet MS" pitchFamily="34" charset="0"/>
              </a:rPr>
              <a:t> a </a:t>
            </a:r>
            <a:r>
              <a:rPr lang="en-US" sz="1800" dirty="0" err="1" smtClean="0">
                <a:latin typeface="Trebuchet MS" pitchFamily="34" charset="0"/>
              </a:rPr>
              <a:t>tuturor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grupurilor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societății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civile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luarea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deciziilor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transfrontaliere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locale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procesul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elaborare</a:t>
            </a:r>
            <a:r>
              <a:rPr lang="en-US" sz="1800" dirty="0" smtClean="0">
                <a:latin typeface="Trebuchet MS" pitchFamily="34" charset="0"/>
              </a:rPr>
              <a:t> a </a:t>
            </a:r>
            <a:r>
              <a:rPr lang="en-US" sz="1800" dirty="0" err="1" smtClean="0">
                <a:latin typeface="Trebuchet MS" pitchFamily="34" charset="0"/>
              </a:rPr>
              <a:t>politicilor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publice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 smtClean="0">
                <a:latin typeface="Trebuchet MS" pitchFamily="34" charset="0"/>
              </a:rPr>
              <a:t>coordonarea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politicilor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investițiilor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în</a:t>
            </a:r>
            <a:r>
              <a:rPr lang="en-US" sz="1800" dirty="0" smtClean="0">
                <a:latin typeface="Trebuchet MS" pitchFamily="34" charset="0"/>
              </a:rPr>
              <a:t> zona </a:t>
            </a:r>
            <a:r>
              <a:rPr lang="en-US" sz="1800" dirty="0" err="1" smtClean="0">
                <a:latin typeface="Trebuchet MS" pitchFamily="34" charset="0"/>
              </a:rPr>
              <a:t>programului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- </a:t>
            </a:r>
            <a:r>
              <a:rPr lang="en-US" sz="1800" dirty="0" err="1" smtClean="0">
                <a:latin typeface="Trebuchet MS" pitchFamily="34" charset="0"/>
              </a:rPr>
              <a:t>în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domenii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precum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politicile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sociale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educație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sănătate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ocuparea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forței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muncă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vamă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>
                <a:latin typeface="Trebuchet MS" pitchFamily="34" charset="0"/>
              </a:rPr>
              <a:t>susținerea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modernizării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serviciilor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publice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domenii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precum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vama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politicile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sociale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educația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sănătatea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ocuparea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forței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muncă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incluzand</a:t>
            </a:r>
            <a:r>
              <a:rPr lang="en-US" sz="1800" dirty="0">
                <a:latin typeface="Trebuchet MS" pitchFamily="34" charset="0"/>
              </a:rPr>
              <a:t>  </a:t>
            </a:r>
            <a:r>
              <a:rPr lang="en-US" sz="1800" dirty="0" err="1">
                <a:latin typeface="Trebuchet MS" pitchFamily="34" charset="0"/>
              </a:rPr>
              <a:t>achiziționarea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echipamente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dezvoltarea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infrastructuri</a:t>
            </a:r>
            <a:r>
              <a:rPr lang="en-US" sz="1800" dirty="0" smtClean="0">
                <a:latin typeface="Trebuchet MS" pitchFamily="34" charset="0"/>
              </a:rPr>
              <a:t>)</a:t>
            </a:r>
            <a:r>
              <a:rPr lang="ro-RO" sz="1800" dirty="0" smtClean="0">
                <a:latin typeface="Trebuchet MS" pitchFamily="34" charset="0"/>
              </a:rPr>
              <a:t>;</a:t>
            </a: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>
                <a:latin typeface="Trebuchet MS" pitchFamily="34" charset="0"/>
              </a:rPr>
              <a:t>dezvoltarea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structuri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sisteme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instrumente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comune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asigure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cooperăr</a:t>
            </a:r>
            <a:r>
              <a:rPr lang="ro-RO" sz="1800" dirty="0">
                <a:latin typeface="Trebuchet MS" pitchFamily="34" charset="0"/>
              </a:rPr>
              <a:t>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transfrontalier</a:t>
            </a:r>
            <a:r>
              <a:rPr lang="ro-RO" sz="1800" dirty="0">
                <a:latin typeface="Trebuchet MS" pitchFamily="34" charset="0"/>
              </a:rPr>
              <a:t>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zona </a:t>
            </a:r>
            <a:r>
              <a:rPr lang="en-US" sz="1800" dirty="0" err="1">
                <a:latin typeface="Trebuchet MS" pitchFamily="34" charset="0"/>
              </a:rPr>
              <a:t>programului</a:t>
            </a:r>
            <a:r>
              <a:rPr lang="ro-RO" sz="1800" dirty="0">
                <a:latin typeface="Trebuchet MS" pitchFamily="34" charset="0"/>
              </a:rPr>
              <a:t>;</a:t>
            </a: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</a:t>
            </a:r>
            <a:r>
              <a:rPr lang="en-US" sz="1800" dirty="0" err="1">
                <a:latin typeface="Trebuchet MS" pitchFamily="34" charset="0"/>
              </a:rPr>
              <a:t>onștientizar</a:t>
            </a:r>
            <a:r>
              <a:rPr lang="ro-RO" sz="1800" dirty="0">
                <a:latin typeface="Trebuchet MS" pitchFamily="34" charset="0"/>
              </a:rPr>
              <a:t>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privind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oportunitățile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transfrontaliere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ocupare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îngrijirea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sănătății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educație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ș.a</a:t>
            </a:r>
            <a:r>
              <a:rPr lang="en-US" sz="1800" dirty="0" smtClean="0">
                <a:latin typeface="Trebuchet MS" pitchFamily="34" charset="0"/>
              </a:rPr>
              <a:t>.)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endParaRPr lang="ro-RO" sz="2000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11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865958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ligibilitatea aplicanților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(I)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42182" y="1471140"/>
            <a:ext cx="8857362" cy="1981200"/>
          </a:xfrm>
        </p:spPr>
        <p:txBody>
          <a:bodyPr/>
          <a:lstStyle/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900" dirty="0" smtClean="0">
                <a:latin typeface="Trebuchet MS" pitchFamily="34" charset="0"/>
              </a:rPr>
              <a:t>Aplicanții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respecte</a:t>
            </a:r>
            <a:r>
              <a:rPr lang="en-US" sz="1900" dirty="0">
                <a:latin typeface="Trebuchet MS" pitchFamily="34" charset="0"/>
              </a:rPr>
              <a:t> o </a:t>
            </a:r>
            <a:r>
              <a:rPr lang="en-US" sz="1900" dirty="0" err="1">
                <a:latin typeface="Trebuchet MS" pitchFamily="34" charset="0"/>
              </a:rPr>
              <a:t>serie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>
                <a:latin typeface="Trebuchet MS" pitchFamily="34" charset="0"/>
              </a:rPr>
              <a:t>cerințe</a:t>
            </a:r>
            <a:r>
              <a:rPr lang="en-US" sz="1900" dirty="0">
                <a:latin typeface="Trebuchet MS" pitchFamily="34" charset="0"/>
              </a:rPr>
              <a:t> legate de </a:t>
            </a:r>
            <a:r>
              <a:rPr lang="en-US" sz="1900" dirty="0" err="1">
                <a:latin typeface="Trebuchet MS" pitchFamily="34" charset="0"/>
              </a:rPr>
              <a:t>statutul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lor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>
                <a:latin typeface="Trebuchet MS" pitchFamily="34" charset="0"/>
              </a:rPr>
              <a:t>localizarea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geografică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ro-RO" sz="1900" dirty="0">
                <a:latin typeface="Trebuchet MS" pitchFamily="34" charset="0"/>
              </a:rPr>
              <a:t>istoric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profesional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și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financiar</a:t>
            </a:r>
            <a:r>
              <a:rPr lang="en-US" sz="1900" dirty="0">
                <a:latin typeface="Trebuchet MS" pitchFamily="34" charset="0"/>
              </a:rPr>
              <a:t>.</a:t>
            </a:r>
            <a:endParaRPr lang="en-US" sz="19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sz="1900" dirty="0" smtClean="0">
              <a:latin typeface="Trebuchet MS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035" y="5638800"/>
            <a:ext cx="2283045" cy="103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8660" y="2503909"/>
            <a:ext cx="8001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</a:t>
            </a:r>
            <a:r>
              <a:rPr lang="ro-RO" sz="1900" dirty="0">
                <a:latin typeface="Trebuchet MS" pitchFamily="34" charset="0"/>
              </a:rPr>
              <a:t>f</a:t>
            </a:r>
            <a:r>
              <a:rPr lang="en-US" sz="1900" dirty="0" err="1" smtClean="0">
                <a:latin typeface="Trebuchet MS" pitchFamily="34" charset="0"/>
              </a:rPr>
              <a:t>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organisme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organizații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non-profit române sau bulgare </a:t>
            </a:r>
            <a:r>
              <a:rPr lang="en-US" sz="1900" dirty="0" err="1" smtClean="0">
                <a:latin typeface="Trebuchet MS" pitchFamily="34" charset="0"/>
              </a:rPr>
              <a:t>constituite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mod legal </a:t>
            </a:r>
            <a:r>
              <a:rPr lang="en-US" sz="1900" dirty="0" err="1" smtClean="0">
                <a:latin typeface="Trebuchet MS" pitchFamily="34" charset="0"/>
              </a:rPr>
              <a:t>în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conformitate</a:t>
            </a:r>
            <a:r>
              <a:rPr lang="en-US" sz="1900" dirty="0">
                <a:latin typeface="Trebuchet MS" pitchFamily="34" charset="0"/>
              </a:rPr>
              <a:t> cu </a:t>
            </a:r>
            <a:r>
              <a:rPr lang="en-US" sz="1900" dirty="0" err="1">
                <a:latin typeface="Trebuchet MS" pitchFamily="34" charset="0"/>
              </a:rPr>
              <a:t>legislația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națională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statului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al </a:t>
            </a:r>
            <a:r>
              <a:rPr lang="en-US" sz="1900" dirty="0" err="1">
                <a:latin typeface="Trebuchet MS" pitchFamily="34" charset="0"/>
              </a:rPr>
              <a:t>cărui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teritoriu</a:t>
            </a:r>
            <a:r>
              <a:rPr lang="en-US" sz="1900" dirty="0">
                <a:latin typeface="Trebuchet MS" pitchFamily="34" charset="0"/>
              </a:rPr>
              <a:t> se </a:t>
            </a:r>
            <a:r>
              <a:rPr lang="en-US" sz="1900" dirty="0" err="1" smtClean="0">
                <a:latin typeface="Trebuchet MS" pitchFamily="34" charset="0"/>
              </a:rPr>
              <a:t>afl</a:t>
            </a:r>
            <a:r>
              <a:rPr lang="ro-RO" sz="1900" dirty="0">
                <a:latin typeface="Trebuchet MS" pitchFamily="34" charset="0"/>
              </a:rPr>
              <a:t>ă</a:t>
            </a:r>
            <a:r>
              <a:rPr lang="en-US" sz="1900" dirty="0" smtClean="0">
                <a:latin typeface="Trebuchet MS" pitchFamily="34" charset="0"/>
              </a:rPr>
              <a:t>;</a:t>
            </a:r>
            <a:endParaRPr lang="en-US" sz="1900" dirty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surse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finanțare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stabile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și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suficiente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asigura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continuitatea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funcționării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organizației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toată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durata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 smtClean="0">
                <a:latin typeface="Trebuchet MS" pitchFamily="34" charset="0"/>
              </a:rPr>
              <a:t>proiectului</a:t>
            </a:r>
            <a:r>
              <a:rPr lang="ro-RO" sz="1900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Trebuie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poată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demonstra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capacitatea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gestiona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activitățile proprii </a:t>
            </a:r>
            <a:r>
              <a:rPr lang="en-US" sz="1900" dirty="0" err="1" smtClean="0">
                <a:latin typeface="Trebuchet MS" pitchFamily="34" charset="0"/>
              </a:rPr>
              <a:t>în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cadrul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proiectului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care se </a:t>
            </a:r>
            <a:r>
              <a:rPr lang="en-US" sz="1900" dirty="0" err="1">
                <a:latin typeface="Trebuchet MS" pitchFamily="34" charset="0"/>
              </a:rPr>
              <a:t>solicită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finanțarea</a:t>
            </a:r>
            <a:r>
              <a:rPr lang="en-US" sz="1900" dirty="0" smtClean="0">
                <a:latin typeface="Trebuchet MS" pitchFamily="34" charset="0"/>
              </a:rPr>
              <a:t>;</a:t>
            </a:r>
            <a:endParaRPr lang="ro-RO" sz="1900" dirty="0" smtClean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</a:t>
            </a:r>
            <a:r>
              <a:rPr lang="en-US" sz="1900" dirty="0" smtClean="0">
                <a:latin typeface="Trebuchet MS" pitchFamily="34" charset="0"/>
              </a:rPr>
              <a:t>fi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organism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instituția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cu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competența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lua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măsuri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domeniul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domeniile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abordate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 smtClean="0">
                <a:latin typeface="Trebuchet MS" pitchFamily="34" charset="0"/>
              </a:rPr>
              <a:t>proiect</a:t>
            </a:r>
            <a:r>
              <a:rPr lang="ro-RO" sz="1900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Nu mai mult de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5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parteneri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proiect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900" dirty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en-US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2000" dirty="0">
              <a:latin typeface="Trebuchet MS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12" y="966413"/>
            <a:ext cx="8229600" cy="89815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aplicanților</a:t>
            </a: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232012" y="1483360"/>
            <a:ext cx="8679976" cy="5213647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sediul în aria eligibilă transfrontalieră</a:t>
            </a:r>
            <a:r>
              <a:rPr lang="en-US" sz="1900" dirty="0" smtClean="0">
                <a:latin typeface="Trebuchet MS" pitchFamily="34" charset="0"/>
              </a:rPr>
              <a:t>; </a:t>
            </a:r>
            <a:r>
              <a:rPr lang="ro-RO" sz="1900" dirty="0" smtClean="0">
                <a:solidFill>
                  <a:srgbClr val="FC2812"/>
                </a:solidFill>
                <a:latin typeface="Trebuchet MS" pitchFamily="34" charset="0"/>
              </a:rPr>
              <a:t>dacă nu</a:t>
            </a:r>
            <a:endParaRPr lang="en-US" sz="19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sucursale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locale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regionale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cu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statut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juridic</a:t>
            </a:r>
            <a:r>
              <a:rPr lang="en-US" sz="1900" dirty="0">
                <a:latin typeface="Trebuchet MS" pitchFamily="34" charset="0"/>
              </a:rPr>
              <a:t> (</a:t>
            </a:r>
            <a:r>
              <a:rPr lang="en-US" sz="1900" dirty="0" err="1">
                <a:latin typeface="Trebuchet MS" pitchFamily="34" charset="0"/>
              </a:rPr>
              <a:t>persoană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juridică</a:t>
            </a:r>
            <a:r>
              <a:rPr lang="en-US" sz="1900" dirty="0">
                <a:latin typeface="Trebuchet MS" pitchFamily="34" charset="0"/>
              </a:rPr>
              <a:t>) </a:t>
            </a:r>
            <a:r>
              <a:rPr lang="ro-RO" sz="1900" dirty="0" smtClean="0">
                <a:latin typeface="Trebuchet MS" pitchFamily="34" charset="0"/>
              </a:rPr>
              <a:t>stabilite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aria </a:t>
            </a:r>
            <a:r>
              <a:rPr lang="en-US" sz="1900" dirty="0" err="1">
                <a:latin typeface="Trebuchet MS" pitchFamily="34" charset="0"/>
              </a:rPr>
              <a:t>eligibilă</a:t>
            </a:r>
            <a:r>
              <a:rPr lang="en-US" sz="1900" dirty="0">
                <a:latin typeface="Trebuchet MS" pitchFamily="34" charset="0"/>
              </a:rPr>
              <a:t>; </a:t>
            </a:r>
            <a:r>
              <a:rPr lang="ro-RO" sz="1900" dirty="0" smtClean="0">
                <a:solidFill>
                  <a:srgbClr val="FC2812"/>
                </a:solidFill>
                <a:latin typeface="Trebuchet MS" pitchFamily="34" charset="0"/>
              </a:rPr>
              <a:t>dacă nu</a:t>
            </a:r>
            <a:endParaRPr lang="en-US" sz="19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>
                <a:latin typeface="Trebuchet MS" pitchFamily="34" charset="0"/>
              </a:rPr>
              <a:t>a</a:t>
            </a:r>
            <a:r>
              <a:rPr lang="ro-RO" sz="1900" dirty="0" smtClean="0">
                <a:latin typeface="Trebuchet MS" pitchFamily="34" charset="0"/>
              </a:rPr>
              <a:t>utorități publice naționale ale căror arie d</a:t>
            </a:r>
            <a:r>
              <a:rPr lang="en-US" sz="1900" dirty="0" smtClean="0">
                <a:latin typeface="Trebuchet MS" pitchFamily="34" charset="0"/>
              </a:rPr>
              <a:t>e </a:t>
            </a:r>
            <a:r>
              <a:rPr lang="en-US" sz="1900" dirty="0" err="1">
                <a:latin typeface="Trebuchet MS" pitchFamily="34" charset="0"/>
              </a:rPr>
              <a:t>competență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 smtClean="0">
                <a:latin typeface="Trebuchet MS" pitchFamily="34" charset="0"/>
              </a:rPr>
              <a:t>stabilit</a:t>
            </a:r>
            <a:r>
              <a:rPr lang="ro-RO" sz="1900" dirty="0" smtClean="0">
                <a:latin typeface="Trebuchet MS" pitchFamily="34" charset="0"/>
              </a:rPr>
              <a:t>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prin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juridice</a:t>
            </a:r>
            <a:r>
              <a:rPr lang="en-US" sz="1900" dirty="0">
                <a:latin typeface="Trebuchet MS" pitchFamily="34" charset="0"/>
              </a:rPr>
              <a:t>, se </a:t>
            </a:r>
            <a:r>
              <a:rPr lang="en-US" sz="1900" dirty="0" err="1">
                <a:latin typeface="Trebuchet MS" pitchFamily="34" charset="0"/>
              </a:rPr>
              <a:t>extinde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zona </a:t>
            </a:r>
            <a:r>
              <a:rPr lang="en-US" sz="1900" dirty="0" err="1">
                <a:latin typeface="Trebuchet MS" pitchFamily="34" charset="0"/>
              </a:rPr>
              <a:t>eligibilă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programului</a:t>
            </a:r>
            <a:r>
              <a:rPr lang="en-US" sz="1900" dirty="0">
                <a:latin typeface="Trebuchet MS" pitchFamily="34" charset="0"/>
              </a:rPr>
              <a:t>; </a:t>
            </a:r>
            <a:r>
              <a:rPr lang="en-US" sz="1900" dirty="0" err="1">
                <a:solidFill>
                  <a:srgbClr val="FF0000"/>
                </a:solidFill>
                <a:latin typeface="Trebuchet MS" pitchFamily="34" charset="0"/>
              </a:rPr>
              <a:t>dacă</a:t>
            </a:r>
            <a:r>
              <a:rPr lang="en-US" sz="19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FF0000"/>
                </a:solidFill>
                <a:latin typeface="Trebuchet MS" pitchFamily="34" charset="0"/>
              </a:rPr>
              <a:t>nu</a:t>
            </a:r>
            <a:endParaRPr lang="ro-RO" sz="1900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poate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participa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la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 smtClean="0">
                <a:latin typeface="Trebuchet MS" pitchFamily="34" charset="0"/>
              </a:rPr>
              <a:t>proiecte</a:t>
            </a:r>
            <a:r>
              <a:rPr lang="ro-RO" sz="1900" dirty="0">
                <a:latin typeface="Trebuchet MS" pitchFamily="34" charset="0"/>
              </a:rPr>
              <a:t>,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>
                <a:latin typeface="Trebuchet MS" pitchFamily="34" charset="0"/>
              </a:rPr>
              <a:t>cu </a:t>
            </a:r>
            <a:r>
              <a:rPr lang="en-US" sz="1900" dirty="0" err="1">
                <a:latin typeface="Trebuchet MS" pitchFamily="34" charset="0"/>
              </a:rPr>
              <a:t>condiția</a:t>
            </a:r>
            <a:r>
              <a:rPr lang="en-US" sz="1900" dirty="0">
                <a:latin typeface="Trebuchet MS" pitchFamily="34" charset="0"/>
              </a:rPr>
              <a:t> ca </a:t>
            </a:r>
            <a:r>
              <a:rPr lang="en-US" sz="1900" dirty="0" err="1">
                <a:latin typeface="Trebuchet MS" pitchFamily="34" charset="0"/>
              </a:rPr>
              <a:t>bugetul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lor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să fie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limitat</a:t>
            </a:r>
            <a:r>
              <a:rPr lang="en-US" sz="1900" dirty="0">
                <a:latin typeface="Trebuchet MS" pitchFamily="34" charset="0"/>
              </a:rPr>
              <a:t> la 20% din </a:t>
            </a:r>
            <a:r>
              <a:rPr lang="en-US" sz="1900" dirty="0" err="1">
                <a:latin typeface="Trebuchet MS" pitchFamily="34" charset="0"/>
              </a:rPr>
              <a:t>bugetul</a:t>
            </a:r>
            <a:r>
              <a:rPr lang="en-US" sz="1900" dirty="0">
                <a:latin typeface="Trebuchet MS" pitchFamily="34" charset="0"/>
              </a:rPr>
              <a:t> total al </a:t>
            </a:r>
            <a:r>
              <a:rPr lang="en-US" sz="1900" dirty="0" err="1">
                <a:latin typeface="Trebuchet MS" pitchFamily="34" charset="0"/>
              </a:rPr>
              <a:t>proiectului</a:t>
            </a:r>
            <a:r>
              <a:rPr lang="en-US" sz="1900" dirty="0">
                <a:latin typeface="Trebuchet MS" pitchFamily="34" charset="0"/>
              </a:rPr>
              <a:t>.</a:t>
            </a:r>
            <a:r>
              <a:rPr lang="en-US" sz="1900" b="1" dirty="0" smtClean="0">
                <a:solidFill>
                  <a:srgbClr val="00B050"/>
                </a:solidFill>
                <a:latin typeface="Trebuchet MS" pitchFamily="34" charset="0"/>
              </a:rPr>
              <a:t>  </a:t>
            </a:r>
          </a:p>
          <a:p>
            <a:pPr marL="0" lvl="0" indent="0" algn="just">
              <a:buNone/>
            </a:pPr>
            <a:endParaRPr lang="en-US" sz="800" b="1" dirty="0">
              <a:solidFill>
                <a:srgbClr val="00B050"/>
              </a:solidFill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900" b="1" i="1" dirty="0" err="1">
                <a:latin typeface="Trebuchet MS" pitchFamily="34" charset="0"/>
              </a:rPr>
              <a:t>Exemple</a:t>
            </a:r>
            <a:r>
              <a:rPr lang="en-US" sz="1900" b="1" i="1" dirty="0">
                <a:latin typeface="Trebuchet MS" pitchFamily="34" charset="0"/>
              </a:rPr>
              <a:t> indicative de </a:t>
            </a:r>
            <a:r>
              <a:rPr lang="en-US" sz="1900" b="1" i="1" dirty="0" err="1">
                <a:latin typeface="Trebuchet MS" pitchFamily="34" charset="0"/>
              </a:rPr>
              <a:t>potențiali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candidați</a:t>
            </a:r>
            <a:r>
              <a:rPr lang="en-US" sz="1900" b="1" i="1" dirty="0" smtClean="0">
                <a:latin typeface="Trebuchet MS" pitchFamily="34" charset="0"/>
              </a:rPr>
              <a:t>: </a:t>
            </a:r>
            <a:r>
              <a:rPr lang="ro-RO" sz="1900" b="1" i="1" dirty="0" smtClean="0">
                <a:latin typeface="Trebuchet MS" pitchFamily="34" charset="0"/>
              </a:rPr>
              <a:t>c</a:t>
            </a:r>
            <a:r>
              <a:rPr lang="en-US" sz="1900" b="1" i="1" dirty="0" err="1" smtClean="0">
                <a:latin typeface="Trebuchet MS" pitchFamily="34" charset="0"/>
              </a:rPr>
              <a:t>onsilii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 err="1">
                <a:latin typeface="Trebuchet MS" pitchFamily="34" charset="0"/>
              </a:rPr>
              <a:t>j</a:t>
            </a:r>
            <a:r>
              <a:rPr lang="en-US" sz="1900" b="1" i="1" dirty="0" err="1" smtClean="0">
                <a:latin typeface="Trebuchet MS" pitchFamily="34" charset="0"/>
              </a:rPr>
              <a:t>udețene</a:t>
            </a:r>
            <a:r>
              <a:rPr lang="en-US" sz="1900" b="1" i="1" dirty="0" smtClean="0">
                <a:latin typeface="Trebuchet MS" pitchFamily="34" charset="0"/>
              </a:rPr>
              <a:t>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dministrații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 err="1">
                <a:latin typeface="Trebuchet MS" pitchFamily="34" charset="0"/>
              </a:rPr>
              <a:t>d</a:t>
            </a:r>
            <a:r>
              <a:rPr lang="en-US" sz="1900" b="1" i="1" dirty="0" err="1" smtClean="0">
                <a:latin typeface="Trebuchet MS" pitchFamily="34" charset="0"/>
              </a:rPr>
              <a:t>istrictuale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consilii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smtClean="0">
                <a:latin typeface="Trebuchet MS" pitchFamily="34" charset="0"/>
              </a:rPr>
              <a:t>locale/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municipalități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asociații</a:t>
            </a:r>
            <a:r>
              <a:rPr lang="en-US" sz="1900" b="1" i="1" dirty="0">
                <a:latin typeface="Trebuchet MS" pitchFamily="34" charset="0"/>
              </a:rPr>
              <a:t> ale </a:t>
            </a:r>
            <a:r>
              <a:rPr lang="en-US" sz="1900" b="1" i="1" dirty="0" err="1">
                <a:latin typeface="Trebuchet MS" pitchFamily="34" charset="0"/>
              </a:rPr>
              <a:t>autorităților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publice</a:t>
            </a:r>
            <a:r>
              <a:rPr lang="en-US" sz="1900" b="1" i="1" dirty="0">
                <a:latin typeface="Trebuchet MS" pitchFamily="34" charset="0"/>
              </a:rPr>
              <a:t> locale, </a:t>
            </a:r>
            <a:r>
              <a:rPr lang="en-US" sz="1900" b="1" i="1" dirty="0" err="1">
                <a:latin typeface="Trebuchet MS" pitchFamily="34" charset="0"/>
              </a:rPr>
              <a:t>camere</a:t>
            </a:r>
            <a:r>
              <a:rPr lang="en-US" sz="1900" b="1" i="1" dirty="0">
                <a:latin typeface="Trebuchet MS" pitchFamily="34" charset="0"/>
              </a:rPr>
              <a:t> de </a:t>
            </a:r>
            <a:r>
              <a:rPr lang="ro-RO" sz="1900" b="1" i="1" dirty="0" err="1">
                <a:latin typeface="Trebuchet MS" pitchFamily="34" charset="0"/>
              </a:rPr>
              <a:t>c</a:t>
            </a:r>
            <a:r>
              <a:rPr lang="en-US" sz="1900" b="1" i="1" dirty="0" err="1" smtClean="0">
                <a:latin typeface="Trebuchet MS" pitchFamily="34" charset="0"/>
              </a:rPr>
              <a:t>omerț</a:t>
            </a:r>
            <a:r>
              <a:rPr lang="en-US" sz="1900" b="1" i="1" dirty="0" smtClean="0">
                <a:latin typeface="Trebuchet MS" pitchFamily="34" charset="0"/>
              </a:rPr>
              <a:t>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sociații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>
                <a:latin typeface="Trebuchet MS" pitchFamily="34" charset="0"/>
              </a:rPr>
              <a:t>de IMM-</a:t>
            </a:r>
            <a:r>
              <a:rPr lang="en-US" sz="1900" b="1" i="1" dirty="0" err="1">
                <a:latin typeface="Trebuchet MS" pitchFamily="34" charset="0"/>
              </a:rPr>
              <a:t>uri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instituții</a:t>
            </a:r>
            <a:r>
              <a:rPr lang="en-US" sz="1900" b="1" i="1" dirty="0">
                <a:latin typeface="Trebuchet MS" pitchFamily="34" charset="0"/>
              </a:rPr>
              <a:t> de </a:t>
            </a:r>
            <a:r>
              <a:rPr lang="en-US" sz="1900" b="1" i="1" dirty="0" err="1">
                <a:latin typeface="Trebuchet MS" pitchFamily="34" charset="0"/>
              </a:rPr>
              <a:t>învățământ</a:t>
            </a:r>
            <a:r>
              <a:rPr lang="en-US" sz="1900" b="1" i="1" dirty="0">
                <a:latin typeface="Trebuchet MS" pitchFamily="34" charset="0"/>
              </a:rPr>
              <a:t> (</a:t>
            </a:r>
            <a:r>
              <a:rPr lang="en-US" sz="1900" b="1" i="1" dirty="0" err="1">
                <a:latin typeface="Trebuchet MS" pitchFamily="34" charset="0"/>
              </a:rPr>
              <a:t>școli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universități</a:t>
            </a:r>
            <a:r>
              <a:rPr lang="en-US" sz="1900" b="1" i="1" dirty="0">
                <a:latin typeface="Trebuchet MS" pitchFamily="34" charset="0"/>
              </a:rPr>
              <a:t> etc.), </a:t>
            </a:r>
            <a:r>
              <a:rPr lang="en-US" sz="1900" b="1" i="1" dirty="0" err="1">
                <a:latin typeface="Trebuchet MS" pitchFamily="34" charset="0"/>
              </a:rPr>
              <a:t>ministere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și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departamente</a:t>
            </a:r>
            <a:r>
              <a:rPr lang="ro-RO" sz="1900" b="1" i="1" dirty="0" smtClean="0">
                <a:latin typeface="Trebuchet MS" pitchFamily="34" charset="0"/>
              </a:rPr>
              <a:t>le lor </a:t>
            </a:r>
            <a:r>
              <a:rPr lang="en-US" sz="1900" b="1" i="1" dirty="0" smtClean="0">
                <a:latin typeface="Trebuchet MS" pitchFamily="34" charset="0"/>
              </a:rPr>
              <a:t>locale/</a:t>
            </a:r>
            <a:r>
              <a:rPr lang="en-US" sz="1900" b="1" i="1" dirty="0" err="1" smtClean="0">
                <a:latin typeface="Trebuchet MS" pitchFamily="34" charset="0"/>
              </a:rPr>
              <a:t>regionale</a:t>
            </a:r>
            <a:r>
              <a:rPr lang="ro-RO" sz="1900" b="1" i="1" dirty="0" smtClean="0">
                <a:latin typeface="Trebuchet MS" pitchFamily="34" charset="0"/>
              </a:rPr>
              <a:t>,</a:t>
            </a:r>
            <a:r>
              <a:rPr lang="en-US" sz="1900" b="1" i="1" dirty="0" smtClean="0">
                <a:latin typeface="Trebuchet MS" pitchFamily="34" charset="0"/>
              </a:rPr>
              <a:t>  </a:t>
            </a:r>
            <a:r>
              <a:rPr lang="en-US" sz="1900" b="1" i="1" dirty="0">
                <a:latin typeface="Trebuchet MS" pitchFamily="34" charset="0"/>
              </a:rPr>
              <a:t>institute de </a:t>
            </a:r>
            <a:r>
              <a:rPr lang="en-US" sz="1900" b="1" i="1" dirty="0" err="1">
                <a:latin typeface="Trebuchet MS" pitchFamily="34" charset="0"/>
              </a:rPr>
              <a:t>cercetare</a:t>
            </a:r>
            <a:r>
              <a:rPr lang="en-US" sz="1900" b="1" i="1" dirty="0">
                <a:latin typeface="Trebuchet MS" pitchFamily="34" charset="0"/>
              </a:rPr>
              <a:t> non-profit, </a:t>
            </a:r>
            <a:r>
              <a:rPr lang="ro-RO" sz="1900" b="1" i="1" dirty="0" err="1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lte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>
                <a:latin typeface="Trebuchet MS" pitchFamily="34" charset="0"/>
              </a:rPr>
              <a:t>ONG-</a:t>
            </a:r>
            <a:r>
              <a:rPr lang="en-US" sz="1900" b="1" i="1" dirty="0" err="1">
                <a:latin typeface="Trebuchet MS" pitchFamily="34" charset="0"/>
              </a:rPr>
              <a:t>uri</a:t>
            </a:r>
            <a:r>
              <a:rPr lang="en-US" sz="1900" b="1" i="1" dirty="0">
                <a:latin typeface="Trebuchet MS" pitchFamily="34" charset="0"/>
              </a:rPr>
              <a:t> care </a:t>
            </a:r>
            <a:r>
              <a:rPr lang="en-US" sz="1900" b="1" i="1" dirty="0" err="1">
                <a:latin typeface="Trebuchet MS" pitchFamily="34" charset="0"/>
              </a:rPr>
              <a:t>activează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în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domenii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finanțate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prin</a:t>
            </a:r>
            <a:r>
              <a:rPr lang="en-US" sz="1900" b="1" i="1" dirty="0">
                <a:latin typeface="Trebuchet MS" pitchFamily="34" charset="0"/>
              </a:rPr>
              <a:t> program, </a:t>
            </a:r>
            <a:r>
              <a:rPr lang="ro-RO" sz="1900" b="1" i="1" dirty="0" smtClean="0">
                <a:latin typeface="Trebuchet MS" pitchFamily="34" charset="0"/>
              </a:rPr>
              <a:t>GECT</a:t>
            </a:r>
            <a:r>
              <a:rPr lang="en-US" sz="1900" b="1" i="1" dirty="0" smtClean="0">
                <a:latin typeface="Trebuchet MS" pitchFamily="34" charset="0"/>
              </a:rPr>
              <a:t>.</a:t>
            </a:r>
            <a:endParaRPr lang="en-US" sz="1900" dirty="0" smtClean="0">
              <a:latin typeface="Trebuchet MS" pitchFamily="34" charset="0"/>
            </a:endParaRPr>
          </a:p>
        </p:txBody>
      </p:sp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13919</TotalTime>
  <Words>2724</Words>
  <Application>Microsoft Office PowerPoint</Application>
  <PresentationFormat>On-screen Show (4:3)</PresentationFormat>
  <Paragraphs>286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</vt:lpstr>
      <vt:lpstr>Office Theme</vt:lpstr>
      <vt:lpstr>PowerPoint Presentation</vt:lpstr>
      <vt:lpstr>Bugetul alocat acestui apel </vt:lpstr>
      <vt:lpstr>Durata și bugetul proiectului   </vt:lpstr>
      <vt:lpstr>PowerPoint Presentation</vt:lpstr>
      <vt:lpstr>PowerPoint Presentation</vt:lpstr>
      <vt:lpstr>PowerPoint Presentation</vt:lpstr>
      <vt:lpstr>PowerPoint Presentation</vt:lpstr>
      <vt:lpstr>REGULILE APELULUI DE PROIECTE Eligibilitatea aplicanților (I)</vt:lpstr>
      <vt:lpstr>REGULILE APELUI DE PROIECTE Eligibilitatea aplicanților (II)</vt:lpstr>
      <vt:lpstr>REGULILE APELULUI DE PROIECTE Eligibilitatea activităților</vt:lpstr>
      <vt:lpstr>REGULILE APELUI DE PROIECTE Eligibilitatea cheltuielilor (I)</vt:lpstr>
      <vt:lpstr>REGULILE APELULUI DE PROIECTE Eligibilitatea cheltuielilor (II) </vt:lpstr>
      <vt:lpstr>REGULILE APELULUI DE PROIECTE Eligibilitatea cheltuielilor (III)</vt:lpstr>
      <vt:lpstr>REGULILE APELULUI DE PROIECTE Eligibilitatea cheltuielilor (IV)</vt:lpstr>
      <vt:lpstr>REGULILE APELULUI DE PROIECTE Eligibilitatea cheltuielilor (V)</vt:lpstr>
      <vt:lpstr>REGULILE APELULUI DE PROIECTE Eligibilitatea cheltuielilor (VI)</vt:lpstr>
      <vt:lpstr>REGULILE APELULUI DE PROIECTE Termenul de primire al aplicațiilor</vt:lpstr>
      <vt:lpstr>REGULILE APELULUI DE PROIECTE Proiecte comune</vt:lpstr>
      <vt:lpstr>REGULILE APELULUI DE PROIECTE Procesul de evaluare</vt:lpstr>
      <vt:lpstr>REGULILE APELULUI DE PROIECTE Procesul de evaluare și contractare </vt:lpstr>
      <vt:lpstr>REGULILE APELULUI DE PROIECTE Condiții pre-contractuale</vt:lpstr>
      <vt:lpstr>BUGET</vt:lpstr>
      <vt:lpstr>CALENDAR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magda.neculae</cp:lastModifiedBy>
  <cp:revision>1005</cp:revision>
  <cp:lastPrinted>2016-01-21T12:06:31Z</cp:lastPrinted>
  <dcterms:created xsi:type="dcterms:W3CDTF">2007-11-21T13:10:07Z</dcterms:created>
  <dcterms:modified xsi:type="dcterms:W3CDTF">2016-01-28T14:58:08Z</dcterms:modified>
</cp:coreProperties>
</file>