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42" r:id="rId2"/>
    <p:sldId id="443" r:id="rId3"/>
    <p:sldId id="390" r:id="rId4"/>
    <p:sldId id="446" r:id="rId5"/>
    <p:sldId id="449" r:id="rId6"/>
    <p:sldId id="447" r:id="rId7"/>
    <p:sldId id="450" r:id="rId8"/>
    <p:sldId id="402" r:id="rId9"/>
    <p:sldId id="409" r:id="rId10"/>
    <p:sldId id="428" r:id="rId11"/>
    <p:sldId id="403" r:id="rId12"/>
    <p:sldId id="426" r:id="rId13"/>
    <p:sldId id="427" r:id="rId14"/>
    <p:sldId id="435" r:id="rId15"/>
    <p:sldId id="448" r:id="rId16"/>
    <p:sldId id="413" r:id="rId17"/>
    <p:sldId id="416" r:id="rId18"/>
    <p:sldId id="434" r:id="rId19"/>
    <p:sldId id="417" r:id="rId20"/>
    <p:sldId id="418" r:id="rId21"/>
    <p:sldId id="420" r:id="rId22"/>
    <p:sldId id="429" r:id="rId23"/>
    <p:sldId id="405" r:id="rId24"/>
    <p:sldId id="445" r:id="rId25"/>
    <p:sldId id="321" r:id="rId26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0" userDrawn="1">
          <p15:clr>
            <a:srgbClr val="A4A3A4"/>
          </p15:clr>
        </p15:guide>
        <p15:guide id="2" pos="2178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70" autoAdjust="0"/>
  </p:normalViewPr>
  <p:slideViewPr>
    <p:cSldViewPr>
      <p:cViewPr varScale="1">
        <p:scale>
          <a:sx n="75" d="100"/>
          <a:sy n="75" d="100"/>
        </p:scale>
        <p:origin x="125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0"/>
        <p:guide pos="2178"/>
        <p:guide orient="horz" pos="3127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1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04.02.2016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1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1" y="3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04.02.2016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2" y="4716313"/>
            <a:ext cx="5439413" cy="4465309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1" y="9429429"/>
            <a:ext cx="2945554" cy="495613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596577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46482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069935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2291324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475726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944893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375359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794546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61390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24863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30998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593572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985841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83452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7168474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40529866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7430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85172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471392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670779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521485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418081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862734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896670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24.png"/><Relationship Id="rId9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ROBGProgramme" TargetMode="External"/><Relationship Id="rId13" Type="http://schemas.openxmlformats.org/officeDocument/2006/relationships/image" Target="../media/image12.png"/><Relationship Id="rId3" Type="http://schemas.openxmlformats.org/officeDocument/2006/relationships/hyperlink" Target="mailto:robg@mdrap.ro" TargetMode="External"/><Relationship Id="rId7" Type="http://schemas.openxmlformats.org/officeDocument/2006/relationships/hyperlink" Target="https://www.facebook.com/RomaniaBulgariaCbcProgramme" TargetMode="External"/><Relationship Id="rId12" Type="http://schemas.openxmlformats.org/officeDocument/2006/relationships/image" Target="../media/image29.png"/><Relationship Id="rId17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terregrobg.eu/" TargetMode="External"/><Relationship Id="rId11" Type="http://schemas.openxmlformats.org/officeDocument/2006/relationships/image" Target="../media/image28.png"/><Relationship Id="rId5" Type="http://schemas.openxmlformats.org/officeDocument/2006/relationships/hyperlink" Target="mailto:helpdesk_robg@calarasicbc.ro" TargetMode="External"/><Relationship Id="rId15" Type="http://schemas.openxmlformats.org/officeDocument/2006/relationships/image" Target="../media/image8.png"/><Relationship Id="rId10" Type="http://schemas.openxmlformats.org/officeDocument/2006/relationships/image" Target="../media/image27.jpeg"/><Relationship Id="rId4" Type="http://schemas.openxmlformats.org/officeDocument/2006/relationships/hyperlink" Target="mailto:NA-RO-BG@mrrb.government.bg" TargetMode="External"/><Relationship Id="rId9" Type="http://schemas.openxmlformats.org/officeDocument/2006/relationships/hyperlink" Target="https://www.youtube.com/channel/UCtgRgCcdOK5D2ZsBJrMPXew" TargetMode="External"/><Relationship Id="rId1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1713085"/>
            <a:ext cx="82296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bg-BG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Румъния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</a:t>
            </a:r>
            <a:r>
              <a:rPr lang="bg-BG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България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 eaLnBrk="1" hangingPunct="1">
              <a:defRPr/>
            </a:pPr>
            <a:r>
              <a:rPr lang="ro-RO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</a:t>
            </a:r>
            <a:r>
              <a:rPr lang="bg-BG" sz="4400" b="1" baseline="30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</a:t>
            </a:r>
            <a:r>
              <a:rPr lang="bg-BG" sz="4400" b="1" baseline="30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р</a:t>
            </a:r>
            <a:r>
              <a:rPr lang="bg-BG" sz="4400" b="1" baseline="300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а</a:t>
            </a:r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bg-BG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Покана </a:t>
            </a:r>
            <a:r>
              <a:rPr lang="bg-BG" sz="4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за набиране на проектни предложения</a:t>
            </a:r>
            <a:endParaRPr 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en-US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46" y="144850"/>
            <a:ext cx="2434371" cy="111157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72903"/>
            <a:ext cx="1423416" cy="9835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307" y="263181"/>
            <a:ext cx="1164102" cy="1002970"/>
          </a:xfrm>
          <a:prstGeom prst="rect">
            <a:avLst/>
          </a:prstGeom>
        </p:spPr>
      </p:pic>
      <p:pic>
        <p:nvPicPr>
          <p:cNvPr id="25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68" y="5638800"/>
            <a:ext cx="90455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63488" y="1321679"/>
            <a:ext cx="8974283" cy="6026944"/>
          </a:xfrm>
        </p:spPr>
        <p:txBody>
          <a:bodyPr/>
          <a:lstStyle/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bg-BG" altLang="ro-RO" sz="1800" dirty="0">
                <a:latin typeface="Trebuchet MS" panose="020B0603020202020204" pitchFamily="34" charset="0"/>
              </a:rPr>
              <a:t>Дейности, които трябва да бъдат изпълнени в </a:t>
            </a:r>
            <a:r>
              <a:rPr lang="bg-BG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избираемата зона на Програмата</a:t>
            </a:r>
            <a:r>
              <a:rPr lang="en-US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u-RU" altLang="ro-RO" sz="1800" dirty="0" smtClean="0">
                <a:latin typeface="Trebuchet MS" panose="020B0603020202020204" pitchFamily="34" charset="0"/>
              </a:rPr>
              <a:t>Въпреки </a:t>
            </a:r>
            <a:r>
              <a:rPr lang="ru-RU" altLang="ro-RO" sz="1800" dirty="0">
                <a:latin typeface="Trebuchet MS" panose="020B0603020202020204" pitchFamily="34" charset="0"/>
              </a:rPr>
              <a:t>това, в случай, че има проект, който се очаква да се реализира </a:t>
            </a:r>
            <a:r>
              <a:rPr lang="ru-RU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частично извън избираемата зона, той трябва да докаже, че е в полза на територията на програмата</a:t>
            </a:r>
            <a:r>
              <a:rPr lang="en-US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. 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altLang="ro-RO" sz="1800" dirty="0" smtClean="0">
                <a:latin typeface="Trebuchet MS" panose="020B0603020202020204" pitchFamily="34" charset="0"/>
              </a:rPr>
              <a:t>Общите </a:t>
            </a:r>
            <a:r>
              <a:rPr lang="ru-RU" altLang="ro-RO" sz="1800" dirty="0">
                <a:latin typeface="Trebuchet MS" panose="020B0603020202020204" pitchFamily="34" charset="0"/>
              </a:rPr>
              <a:t>разходи, направени извън избираемата зона (свързан с някоя дейност или някоя категория разходи), </a:t>
            </a:r>
            <a:r>
              <a:rPr lang="ru-RU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се ограничава до 20% от общия признат бюджет на проект от ЕФРР</a:t>
            </a:r>
            <a:r>
              <a:rPr lang="en-US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,</a:t>
            </a:r>
            <a:r>
              <a:rPr lang="en-US" altLang="ro-RO" sz="1800" b="1" dirty="0">
                <a:solidFill>
                  <a:srgbClr val="00B050"/>
                </a:solidFill>
                <a:latin typeface="Trebuchet MS" panose="020B0603020202020204" pitchFamily="34" charset="0"/>
              </a:rPr>
              <a:t> </a:t>
            </a:r>
            <a:r>
              <a:rPr lang="ru-RU" altLang="ro-RO" sz="1800" b="1" dirty="0">
                <a:solidFill>
                  <a:srgbClr val="00B050"/>
                </a:solidFill>
                <a:latin typeface="Trebuchet MS" panose="020B0603020202020204" pitchFamily="34" charset="0"/>
              </a:rPr>
              <a:t>независимо от местоположението на партньора</a:t>
            </a:r>
            <a:r>
              <a:rPr lang="en-US" altLang="ro-RO" sz="1800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.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bg-BG" altLang="ro-RO" sz="1800" dirty="0" smtClean="0">
                <a:latin typeface="Trebuchet MS" panose="020B0603020202020204" pitchFamily="34" charset="0"/>
              </a:rPr>
              <a:t>Обърнете </a:t>
            </a:r>
            <a:r>
              <a:rPr lang="bg-BG" altLang="ro-RO" sz="1800" dirty="0">
                <a:latin typeface="Trebuchet MS" panose="020B0603020202020204" pitchFamily="34" charset="0"/>
              </a:rPr>
              <a:t>внимание на</a:t>
            </a:r>
            <a:r>
              <a:rPr lang="en-US" altLang="ro-RO" sz="1800" dirty="0">
                <a:latin typeface="Trebuchet MS" panose="020B0603020202020204" pitchFamily="34" charset="0"/>
              </a:rPr>
              <a:t> </a:t>
            </a:r>
            <a:r>
              <a:rPr lang="bg-BG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правилата за държавна помощ </a:t>
            </a:r>
            <a:r>
              <a:rPr lang="bg-BG" altLang="ro-RO" sz="1800" dirty="0">
                <a:latin typeface="Trebuchet MS" panose="020B0603020202020204" pitchFamily="34" charset="0"/>
              </a:rPr>
              <a:t>в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Наръчника за кандидатстване </a:t>
            </a:r>
            <a:r>
              <a:rPr lang="bg-BG" altLang="ro-RO" sz="1800" dirty="0">
                <a:latin typeface="Trebuchet MS" panose="020B0603020202020204" pitchFamily="34" charset="0"/>
              </a:rPr>
              <a:t>(общи и специфични за отделните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индикативни </a:t>
            </a:r>
            <a:r>
              <a:rPr lang="bg-BG" altLang="ro-RO" sz="1800" dirty="0">
                <a:latin typeface="Trebuchet MS" panose="020B0603020202020204" pitchFamily="34" charset="0"/>
              </a:rPr>
              <a:t>операции</a:t>
            </a:r>
            <a:r>
              <a:rPr lang="en-US" altLang="ro-RO" sz="1800" dirty="0">
                <a:latin typeface="Trebuchet MS" panose="020B0603020202020204" pitchFamily="34" charset="0"/>
              </a:rPr>
              <a:t>) </a:t>
            </a:r>
          </a:p>
          <a:p>
            <a:pPr algn="just">
              <a:buFont typeface="Wingdings" pitchFamily="2" charset="2"/>
              <a:buChar char="Ø"/>
            </a:pPr>
            <a:endParaRPr lang="en-US" sz="1900" dirty="0" smtClean="0">
              <a:latin typeface="Trebuchet MS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20601" y="4762932"/>
            <a:ext cx="4017170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bg-BG" altLang="en-US" sz="1600" dirty="0">
                <a:solidFill>
                  <a:srgbClr val="CC0000"/>
                </a:solidFill>
                <a:latin typeface="Trebuchet MS" panose="020B0603020202020204" pitchFamily="34" charset="0"/>
              </a:rPr>
              <a:t>Избираема зона</a:t>
            </a:r>
            <a:endParaRPr lang="ro-RO" altLang="en-US" sz="1600" dirty="0">
              <a:solidFill>
                <a:srgbClr val="CC0000"/>
              </a:solidFill>
              <a:latin typeface="Trebuchet MS" panose="020B0603020202020204" pitchFamily="34" charset="0"/>
            </a:endParaRPr>
          </a:p>
          <a:p>
            <a:pPr marL="285750" indent="-285750" algn="just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vi-VN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7 </a:t>
            </a: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окръга от Румъния (Констанца, </a:t>
            </a:r>
            <a:r>
              <a:rPr lang="bg-BG" altLang="ro-RO" sz="1600" dirty="0" err="1">
                <a:solidFill>
                  <a:schemeClr val="tx2"/>
                </a:solidFill>
                <a:latin typeface="Trebuchet MS" panose="020B0603020202020204" pitchFamily="34" charset="0"/>
              </a:rPr>
              <a:t>Мехединци</a:t>
            </a: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, </a:t>
            </a:r>
            <a:r>
              <a:rPr lang="bg-BG" altLang="ro-RO" sz="1600" dirty="0" err="1">
                <a:solidFill>
                  <a:schemeClr val="tx2"/>
                </a:solidFill>
                <a:latin typeface="Trebuchet MS" panose="020B0603020202020204" pitchFamily="34" charset="0"/>
              </a:rPr>
              <a:t>Долж</a:t>
            </a: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, Олт, </a:t>
            </a:r>
            <a:r>
              <a:rPr lang="bg-BG" altLang="ro-RO" sz="1600" dirty="0" err="1">
                <a:solidFill>
                  <a:schemeClr val="tx2"/>
                </a:solidFill>
                <a:latin typeface="Trebuchet MS" panose="020B0603020202020204" pitchFamily="34" charset="0"/>
              </a:rPr>
              <a:t>Телеорман</a:t>
            </a: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, Гюргево, </a:t>
            </a:r>
            <a:r>
              <a:rPr lang="bg-BG" altLang="ro-RO" sz="1600" dirty="0" err="1">
                <a:solidFill>
                  <a:schemeClr val="tx2"/>
                </a:solidFill>
                <a:latin typeface="Trebuchet MS" panose="020B0603020202020204" pitchFamily="34" charset="0"/>
              </a:rPr>
              <a:t>Кълъраш</a:t>
            </a:r>
            <a:r>
              <a:rPr lang="bg-BG" altLang="ro-RO" sz="16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);</a:t>
            </a:r>
          </a:p>
          <a:p>
            <a:pPr marL="285750" indent="-285750" algn="just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vi-VN" altLang="ro-RO" sz="16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8 </a:t>
            </a: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области от България </a:t>
            </a:r>
            <a:r>
              <a:rPr lang="vi-VN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(</a:t>
            </a: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Видин, Враца, Монтана, Плевен, Велико Търново</a:t>
            </a:r>
            <a:r>
              <a:rPr lang="vi-VN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, </a:t>
            </a:r>
            <a:r>
              <a:rPr lang="bg-BG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Русе, Силистра, Добрич</a:t>
            </a:r>
            <a:r>
              <a:rPr lang="en-US" altLang="ro-RO" sz="1600" dirty="0">
                <a:solidFill>
                  <a:schemeClr val="tx2"/>
                </a:solidFill>
                <a:latin typeface="Trebuchet MS" panose="020B0603020202020204" pitchFamily="34" charset="0"/>
              </a:rPr>
              <a:t>)</a:t>
            </a:r>
            <a:r>
              <a:rPr lang="bg-BG" altLang="ro-RO" sz="16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</a:t>
            </a:r>
            <a:endParaRPr lang="ro-RO" altLang="en-US" sz="1600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459579"/>
            <a:ext cx="5498764" cy="77780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304799"/>
            <a:ext cx="1143000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2211" y="249244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874" y="838670"/>
            <a:ext cx="6680783" cy="893067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дейностите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8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45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84" y="845987"/>
            <a:ext cx="8001000" cy="900113"/>
          </a:xfrm>
        </p:spPr>
        <p:txBody>
          <a:bodyPr/>
          <a:lstStyle/>
          <a:p>
            <a:r>
              <a:rPr lang="bg-BG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</a:t>
            </a: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на </a:t>
            </a: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разходите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(I)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0" y="1709592"/>
            <a:ext cx="6400799" cy="292504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bg-BG" sz="1800" dirty="0" smtClean="0">
                <a:latin typeface="Trebuchet MS" pitchFamily="34" charset="0"/>
              </a:rPr>
              <a:t>са необходими за започване и изпълнение на проекта и са в съответствие с принципите на доброто финансово управление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bg-BG" sz="1800" dirty="0" smtClean="0">
                <a:latin typeface="Trebuchet MS" pitchFamily="34" charset="0"/>
              </a:rPr>
              <a:t>са в съответствие с договорните разпоредби и със списъка на допустимите разходи;</a:t>
            </a:r>
            <a:endParaRPr lang="en-US" sz="1800" dirty="0" smtClean="0">
              <a:latin typeface="Trebuchet MS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180" y="1769091"/>
            <a:ext cx="1858060" cy="137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3200400"/>
            <a:ext cx="8381999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bg-BG" b="1" dirty="0" smtClean="0">
                <a:latin typeface="Trebuchet MS" pitchFamily="34" charset="0"/>
              </a:rPr>
              <a:t>разходите за подготовка са допустими (в размер на 10% от директните разходи), в случаи в които са направени между </a:t>
            </a:r>
            <a:r>
              <a:rPr lang="ro-RO" b="1" dirty="0">
                <a:latin typeface="Trebuchet MS" pitchFamily="34" charset="0"/>
              </a:rPr>
              <a:t>0</a:t>
            </a:r>
            <a:r>
              <a:rPr lang="en-US" b="1" dirty="0">
                <a:latin typeface="Trebuchet MS" pitchFamily="34" charset="0"/>
              </a:rPr>
              <a:t>1.01.2014 </a:t>
            </a:r>
            <a:r>
              <a:rPr lang="bg-BG" b="1" dirty="0" smtClean="0">
                <a:latin typeface="Trebuchet MS" pitchFamily="34" charset="0"/>
              </a:rPr>
              <a:t>и внасянето на Искането за Финансиране (транспорт и настаняване, външна експертиза, идейни проекти, други разходи за получаване на разрешителни/становища и т.н.)</a:t>
            </a:r>
            <a:endParaRPr lang="ro-RO" dirty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bg-BG" dirty="0" smtClean="0">
                <a:latin typeface="Trebuchet MS" pitchFamily="34" charset="0"/>
              </a:rPr>
              <a:t>разходите са действително платени максимум 2 месеца след приключване на срока на изпълнение;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bg-BG" dirty="0" smtClean="0">
                <a:latin typeface="Trebuchet MS" pitchFamily="34" charset="0"/>
              </a:rPr>
              <a:t>са заведени в счетоводството на бенефициентите</a:t>
            </a:r>
            <a:r>
              <a:rPr lang="ro-RO" dirty="0" smtClean="0">
                <a:latin typeface="Trebuchet MS" pitchFamily="34" charset="0"/>
              </a:rPr>
              <a:t>;</a:t>
            </a:r>
            <a:r>
              <a:rPr lang="en-US" dirty="0" smtClean="0">
                <a:latin typeface="Trebuchet MS" pitchFamily="34" charset="0"/>
              </a:rPr>
              <a:t> </a:t>
            </a:r>
            <a:endParaRPr lang="bg-BG" dirty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bg-BG" altLang="ro-RO" dirty="0" smtClean="0">
                <a:latin typeface="Trebuchet MS" panose="020B0603020202020204" pitchFamily="34" charset="0"/>
              </a:rPr>
              <a:t>са </a:t>
            </a:r>
            <a:r>
              <a:rPr lang="bg-BG" altLang="ro-RO" dirty="0">
                <a:latin typeface="Trebuchet MS" panose="020B0603020202020204" pitchFamily="34" charset="0"/>
              </a:rPr>
              <a:t>верифицирани и одобрени от контрольорите за първо ниво; </a:t>
            </a:r>
            <a:endParaRPr lang="bg-BG" altLang="ro-RO" b="1" dirty="0" smtClean="0">
              <a:latin typeface="Trebuchet MS" panose="020B0603020202020204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bg-BG" altLang="ro-RO" b="1" dirty="0" smtClean="0">
                <a:latin typeface="Trebuchet MS" panose="020B0603020202020204" pitchFamily="34" charset="0"/>
              </a:rPr>
              <a:t>н</a:t>
            </a:r>
            <a:r>
              <a:rPr lang="bg-BG" altLang="ro-RO" dirty="0" smtClean="0">
                <a:latin typeface="Trebuchet MS" panose="020B0603020202020204" pitchFamily="34" charset="0"/>
              </a:rPr>
              <a:t>е </a:t>
            </a:r>
            <a:r>
              <a:rPr lang="bg-BG" altLang="ro-RO" dirty="0">
                <a:latin typeface="Trebuchet MS" panose="020B0603020202020204" pitchFamily="34" charset="0"/>
              </a:rPr>
              <a:t>са </a:t>
            </a:r>
            <a:r>
              <a:rPr lang="bg-BG" altLang="ro-RO" dirty="0" smtClean="0">
                <a:latin typeface="Trebuchet MS" panose="020B0603020202020204" pitchFamily="34" charset="0"/>
              </a:rPr>
              <a:t>предмет </a:t>
            </a:r>
            <a:r>
              <a:rPr lang="bg-BG" altLang="ro-RO" dirty="0">
                <a:latin typeface="Trebuchet MS" panose="020B0603020202020204" pitchFamily="34" charset="0"/>
              </a:rPr>
              <a:t>на финансиране от други публични фондове; </a:t>
            </a:r>
            <a:endParaRPr lang="en-US" sz="24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900" dirty="0">
              <a:solidFill>
                <a:srgbClr val="0070C0"/>
              </a:solidFill>
              <a:latin typeface="Trebuchet MS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1900" b="1" dirty="0">
              <a:latin typeface="Trebuchet MS" pitchFamily="34" charset="0"/>
            </a:endParaRPr>
          </a:p>
          <a:p>
            <a:pPr lvl="1"/>
            <a:endParaRPr lang="en-US" sz="2000" dirty="0"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305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96" y="897841"/>
            <a:ext cx="8001000" cy="900113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</a:t>
            </a: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раз</a:t>
            </a: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х</a:t>
            </a: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одите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(II)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-32304" y="1524000"/>
            <a:ext cx="9067800" cy="4983163"/>
          </a:xfrm>
        </p:spPr>
        <p:txBody>
          <a:bodyPr/>
          <a:lstStyle/>
          <a:p>
            <a:pPr marL="231775" indent="-177800" algn="just">
              <a:lnSpc>
                <a:spcPts val="2000"/>
              </a:lnSpc>
              <a:buFont typeface="Arial" pitchFamily="34" charset="0"/>
              <a:buChar char="•"/>
            </a:pPr>
            <a:r>
              <a:rPr lang="bg-BG" sz="1700" dirty="0" smtClean="0">
                <a:solidFill>
                  <a:srgbClr val="00B050"/>
                </a:solidFill>
                <a:latin typeface="Trebuchet MS" pitchFamily="34" charset="0"/>
              </a:rPr>
              <a:t>Възникнали между датата да одобрение на проекта и последния ден на изпълнение.</a:t>
            </a:r>
            <a:endParaRPr lang="ro-RO" sz="1700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177800" algn="just">
              <a:lnSpc>
                <a:spcPts val="2000"/>
              </a:lnSpc>
              <a:buFont typeface="Arial" pitchFamily="34" charset="0"/>
              <a:buChar char="•"/>
            </a:pPr>
            <a:r>
              <a:rPr lang="bg-BG" sz="1700" b="1" dirty="0" smtClean="0">
                <a:solidFill>
                  <a:srgbClr val="002060"/>
                </a:solidFill>
                <a:latin typeface="Trebuchet MS" pitchFamily="34" charset="0"/>
              </a:rPr>
              <a:t>Възникнали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= </a:t>
            </a:r>
            <a:r>
              <a:rPr lang="ru-RU" sz="1700" dirty="0" smtClean="0">
                <a:solidFill>
                  <a:srgbClr val="002060"/>
                </a:solidFill>
                <a:latin typeface="Trebuchet MS" pitchFamily="34" charset="0"/>
              </a:rPr>
              <a:t>Разходът се смята за възникнал</a:t>
            </a:r>
            <a:r>
              <a:rPr lang="ru-RU" sz="1700" dirty="0">
                <a:solidFill>
                  <a:srgbClr val="002060"/>
                </a:solidFill>
                <a:latin typeface="Trebuchet MS" pitchFamily="34" charset="0"/>
              </a:rPr>
              <a:t>, когато дейността, която е генерирала разхода, е изпълнена или услугите, предвидени по договор, са предоставени.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endParaRPr lang="ro-RO" sz="17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231775" indent="-177800" algn="just">
              <a:lnSpc>
                <a:spcPts val="2000"/>
              </a:lnSpc>
              <a:buFont typeface="Arial" pitchFamily="34" charset="0"/>
              <a:buChar char="•"/>
            </a:pPr>
            <a:r>
              <a:rPr lang="ru-RU" sz="1700" dirty="0" smtClean="0">
                <a:solidFill>
                  <a:srgbClr val="002060"/>
                </a:solidFill>
                <a:latin typeface="Trebuchet MS" pitchFamily="34" charset="0"/>
              </a:rPr>
              <a:t>И обратното, </a:t>
            </a:r>
            <a:r>
              <a:rPr lang="ru-RU" sz="1700" dirty="0">
                <a:solidFill>
                  <a:srgbClr val="002060"/>
                </a:solidFill>
                <a:latin typeface="Trebuchet MS" pitchFamily="34" charset="0"/>
              </a:rPr>
              <a:t>разходът </a:t>
            </a:r>
            <a:r>
              <a:rPr lang="ru-RU" sz="1700" dirty="0" smtClean="0">
                <a:solidFill>
                  <a:srgbClr val="002060"/>
                </a:solidFill>
                <a:latin typeface="Trebuchet MS" pitchFamily="34" charset="0"/>
              </a:rPr>
              <a:t>се смята за </a:t>
            </a:r>
            <a:r>
              <a:rPr lang="ru-RU" sz="1700" dirty="0">
                <a:solidFill>
                  <a:srgbClr val="002060"/>
                </a:solidFill>
                <a:latin typeface="Trebuchet MS" pitchFamily="34" charset="0"/>
              </a:rPr>
              <a:t>платен, когато съответната сума е била изплатена от сметката на бенефициента и прехвърлена </a:t>
            </a:r>
            <a:r>
              <a:rPr lang="ru-RU" sz="1700" dirty="0" smtClean="0">
                <a:solidFill>
                  <a:srgbClr val="002060"/>
                </a:solidFill>
                <a:latin typeface="Trebuchet MS" pitchFamily="34" charset="0"/>
              </a:rPr>
              <a:t>по </a:t>
            </a:r>
            <a:r>
              <a:rPr lang="ru-RU" sz="1700" dirty="0">
                <a:solidFill>
                  <a:srgbClr val="002060"/>
                </a:solidFill>
                <a:latin typeface="Trebuchet MS" pitchFamily="34" charset="0"/>
              </a:rPr>
              <a:t>сметките на изпълнителя</a:t>
            </a:r>
            <a:r>
              <a:rPr lang="ru-RU" sz="1700" dirty="0" smtClean="0">
                <a:solidFill>
                  <a:srgbClr val="002060"/>
                </a:solidFill>
                <a:latin typeface="Trebuchet MS" pitchFamily="34" charset="0"/>
              </a:rPr>
              <a:t>.</a:t>
            </a:r>
            <a:endParaRPr lang="en-US" sz="1700" dirty="0">
              <a:solidFill>
                <a:srgbClr val="002060"/>
              </a:solidFill>
              <a:latin typeface="Trebuchet MS" pitchFamily="34" charset="0"/>
            </a:endParaRPr>
          </a:p>
          <a:p>
            <a:pPr marL="231775" indent="-177800" algn="just">
              <a:lnSpc>
                <a:spcPts val="2000"/>
              </a:lnSpc>
              <a:buFont typeface="Arial" pitchFamily="34" charset="0"/>
              <a:buChar char="•"/>
            </a:pPr>
            <a:r>
              <a:rPr lang="bg-BG" sz="1700" dirty="0" smtClean="0">
                <a:solidFill>
                  <a:srgbClr val="0070C0"/>
                </a:solidFill>
                <a:latin typeface="Trebuchet MS" pitchFamily="34" charset="0"/>
              </a:rPr>
              <a:t>Не</a:t>
            </a:r>
            <a:r>
              <a:rPr lang="ru-RU" sz="1700" dirty="0" smtClean="0">
                <a:solidFill>
                  <a:srgbClr val="0070C0"/>
                </a:solidFill>
                <a:latin typeface="Trebuchet MS" pitchFamily="34" charset="0"/>
              </a:rPr>
              <a:t> </a:t>
            </a:r>
            <a:r>
              <a:rPr lang="ru-RU" sz="1700" dirty="0">
                <a:solidFill>
                  <a:srgbClr val="0070C0"/>
                </a:solidFill>
                <a:latin typeface="Trebuchet MS" pitchFamily="34" charset="0"/>
              </a:rPr>
              <a:t>надвишава </a:t>
            </a:r>
            <a:r>
              <a:rPr lang="ru-RU" sz="1700" dirty="0" smtClean="0">
                <a:solidFill>
                  <a:srgbClr val="0070C0"/>
                </a:solidFill>
                <a:latin typeface="Trebuchet MS" pitchFamily="34" charset="0"/>
              </a:rPr>
              <a:t>тавановите цени, </a:t>
            </a:r>
            <a:r>
              <a:rPr lang="ru-RU" sz="1700" dirty="0">
                <a:solidFill>
                  <a:srgbClr val="0070C0"/>
                </a:solidFill>
                <a:latin typeface="Trebuchet MS" pitchFamily="34" charset="0"/>
              </a:rPr>
              <a:t>определени на ниво </a:t>
            </a:r>
            <a:r>
              <a:rPr lang="ru-RU" sz="1700" dirty="0" smtClean="0">
                <a:solidFill>
                  <a:srgbClr val="0070C0"/>
                </a:solidFill>
                <a:latin typeface="Trebuchet MS" pitchFamily="34" charset="0"/>
              </a:rPr>
              <a:t>Програма – Анекс С от Наръчника на кандидата.</a:t>
            </a:r>
            <a:endParaRPr lang="en-US" sz="1700" dirty="0" smtClean="0">
              <a:solidFill>
                <a:srgbClr val="0070C0"/>
              </a:solidFill>
              <a:latin typeface="Trebuchet MS" pitchFamily="34" charset="0"/>
            </a:endParaRPr>
          </a:p>
          <a:p>
            <a:pPr marL="573088" lvl="1" indent="-231775" algn="just">
              <a:lnSpc>
                <a:spcPts val="2000"/>
              </a:lnSpc>
              <a:buFont typeface="Wingdings" pitchFamily="2" charset="2"/>
              <a:buChar char="Ø"/>
            </a:pPr>
            <a:r>
              <a:rPr lang="bg-BG" sz="1700" dirty="0" smtClean="0">
                <a:solidFill>
                  <a:srgbClr val="C00000"/>
                </a:solidFill>
                <a:latin typeface="Trebuchet MS" pitchFamily="34" charset="0"/>
              </a:rPr>
              <a:t>Няма стандартни разходи</a:t>
            </a:r>
            <a:r>
              <a:rPr lang="en-US" sz="1700" dirty="0" smtClean="0">
                <a:latin typeface="Trebuchet MS" pitchFamily="34" charset="0"/>
              </a:rPr>
              <a:t>, </a:t>
            </a:r>
            <a:r>
              <a:rPr lang="bg-BG" sz="1700" dirty="0" smtClean="0">
                <a:latin typeface="Trebuchet MS" pitchFamily="34" charset="0"/>
              </a:rPr>
              <a:t>има максимални тавани на разходи!</a:t>
            </a:r>
            <a:r>
              <a:rPr lang="bg-BG" sz="1700" dirty="0">
                <a:latin typeface="Trebuchet MS" pitchFamily="34" charset="0"/>
              </a:rPr>
              <a:t> </a:t>
            </a:r>
            <a:r>
              <a:rPr lang="ru-RU" altLang="ro-RO" sz="1600" dirty="0">
                <a:latin typeface="Trebuchet MS" panose="020B0603020202020204" pitchFamily="34" charset="0"/>
              </a:rPr>
              <a:t>Можете да платите повече, но </a:t>
            </a:r>
            <a:r>
              <a:rPr lang="ru-RU" altLang="ro-RO" sz="1600" dirty="0" smtClean="0">
                <a:latin typeface="Trebuchet MS" panose="020B0603020202020204" pitchFamily="34" charset="0"/>
              </a:rPr>
              <a:t>програмата ще ви възстановяви </a:t>
            </a:r>
            <a:r>
              <a:rPr lang="ru-RU" altLang="ro-RO" sz="1600" dirty="0">
                <a:latin typeface="Trebuchet MS" panose="020B0603020202020204" pitchFamily="34" charset="0"/>
              </a:rPr>
              <a:t>само в границите, определени от тавана</a:t>
            </a:r>
            <a:r>
              <a:rPr lang="ru-RU" altLang="ro-RO" sz="1600" dirty="0" smtClean="0">
                <a:latin typeface="Trebuchet MS" panose="020B0603020202020204" pitchFamily="34" charset="0"/>
              </a:rPr>
              <a:t>.</a:t>
            </a:r>
            <a:endParaRPr lang="en-US" sz="1700" dirty="0" smtClean="0">
              <a:latin typeface="Trebuchet MS" pitchFamily="34" charset="0"/>
            </a:endParaRPr>
          </a:p>
          <a:p>
            <a:pPr marL="573088" lvl="1" indent="-231775" algn="just">
              <a:lnSpc>
                <a:spcPts val="2000"/>
              </a:lnSpc>
              <a:buFont typeface="Wingdings" pitchFamily="2" charset="2"/>
              <a:buChar char="Ø"/>
            </a:pPr>
            <a:r>
              <a:rPr lang="bg-BG" sz="1700" dirty="0" smtClean="0">
                <a:latin typeface="Trebuchet MS" pitchFamily="34" charset="0"/>
              </a:rPr>
              <a:t>Таваните са определени на база пазарни цени и могат да се актуализират, ако е необходимо</a:t>
            </a:r>
            <a:r>
              <a:rPr lang="ro-RO" sz="1700" dirty="0" smtClean="0">
                <a:latin typeface="Trebuchet MS" pitchFamily="34" charset="0"/>
              </a:rPr>
              <a:t>.</a:t>
            </a:r>
            <a:endParaRPr lang="en-US" sz="1700" dirty="0" smtClean="0">
              <a:latin typeface="Trebuchet MS" pitchFamily="34" charset="0"/>
            </a:endParaRPr>
          </a:p>
          <a:p>
            <a:pPr marL="573088" lvl="1" indent="-231775" algn="just">
              <a:lnSpc>
                <a:spcPts val="2000"/>
              </a:lnSpc>
              <a:buFont typeface="Wingdings" pitchFamily="2" charset="2"/>
              <a:buChar char="Ø"/>
            </a:pPr>
            <a:r>
              <a:rPr lang="en-US" sz="1700" dirty="0" smtClean="0">
                <a:latin typeface="Trebuchet MS" pitchFamily="34" charset="0"/>
              </a:rPr>
              <a:t>1</a:t>
            </a:r>
            <a:r>
              <a:rPr lang="ro-RO" sz="1700" dirty="0" smtClean="0">
                <a:latin typeface="Trebuchet MS" pitchFamily="34" charset="0"/>
              </a:rPr>
              <a:t>. </a:t>
            </a:r>
            <a:r>
              <a:rPr lang="bg-BG" sz="1700" dirty="0" smtClean="0">
                <a:latin typeface="Trebuchet MS" pitchFamily="34" charset="0"/>
              </a:rPr>
              <a:t>Ако даден артикул е в списъка, използвайте списъка с </a:t>
            </a:r>
            <a:r>
              <a:rPr lang="bg-BG" sz="1700" dirty="0" err="1" smtClean="0">
                <a:latin typeface="Trebuchet MS" pitchFamily="34" charset="0"/>
              </a:rPr>
              <a:t>тавановите</a:t>
            </a:r>
            <a:r>
              <a:rPr lang="bg-BG" sz="1700" dirty="0" smtClean="0">
                <a:latin typeface="Trebuchet MS" pitchFamily="34" charset="0"/>
              </a:rPr>
              <a:t> цени! Само, </a:t>
            </a:r>
            <a:r>
              <a:rPr lang="bg-BG" sz="1700" u="sng" dirty="0" smtClean="0">
                <a:solidFill>
                  <a:srgbClr val="FF0000"/>
                </a:solidFill>
                <a:latin typeface="Trebuchet MS" pitchFamily="34" charset="0"/>
              </a:rPr>
              <a:t>ако такъв няма:</a:t>
            </a:r>
          </a:p>
          <a:p>
            <a:pPr lvl="1" algn="just">
              <a:lnSpc>
                <a:spcPts val="2000"/>
              </a:lnSpc>
              <a:buFont typeface="Wingdings" panose="05000000000000000000" pitchFamily="2" charset="2"/>
              <a:buChar char="Ø"/>
            </a:pPr>
            <a:r>
              <a:rPr lang="en-US" sz="1700" dirty="0" smtClean="0">
                <a:latin typeface="Trebuchet MS" pitchFamily="34" charset="0"/>
              </a:rPr>
              <a:t>2</a:t>
            </a:r>
            <a:r>
              <a:rPr lang="en-US" sz="1700" dirty="0">
                <a:latin typeface="Trebuchet MS" pitchFamily="34" charset="0"/>
              </a:rPr>
              <a:t>. </a:t>
            </a:r>
            <a:r>
              <a:rPr lang="bg-BG" sz="1700" dirty="0" smtClean="0">
                <a:latin typeface="Trebuchet MS" pitchFamily="34" charset="0"/>
              </a:rPr>
              <a:t>Представяте</a:t>
            </a:r>
            <a:r>
              <a:rPr lang="en-US" sz="1700" dirty="0" smtClean="0">
                <a:latin typeface="Trebuchet MS" pitchFamily="34" charset="0"/>
              </a:rPr>
              <a:t> 3</a:t>
            </a:r>
            <a:r>
              <a:rPr lang="bg-BG" sz="1700" dirty="0" smtClean="0">
                <a:latin typeface="Trebuchet MS" pitchFamily="34" charset="0"/>
              </a:rPr>
              <a:t> оферти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altLang="ro-RO" sz="1600" dirty="0">
                <a:latin typeface="Trebuchet MS" panose="020B0603020202020204" pitchFamily="34" charset="0"/>
              </a:rPr>
              <a:t>(</a:t>
            </a:r>
            <a:r>
              <a:rPr lang="bg-BG" altLang="ro-RO" sz="1600" dirty="0" smtClean="0">
                <a:latin typeface="Trebuchet MS" panose="020B0603020202020204" pitchFamily="34" charset="0"/>
              </a:rPr>
              <a:t>препоръчително </a:t>
            </a:r>
            <a:r>
              <a:rPr lang="bg-BG" altLang="ro-RO" sz="1600" dirty="0">
                <a:latin typeface="Trebuchet MS" panose="020B0603020202020204" pitchFamily="34" charset="0"/>
              </a:rPr>
              <a:t>е да използвате </a:t>
            </a:r>
            <a:r>
              <a:rPr lang="bg-BG" altLang="ro-RO" sz="1600" dirty="0" err="1">
                <a:latin typeface="Trebuchet MS" panose="020B0603020202020204" pitchFamily="34" charset="0"/>
              </a:rPr>
              <a:t>принт</a:t>
            </a:r>
            <a:r>
              <a:rPr lang="bg-BG" altLang="ro-RO" sz="1600" dirty="0">
                <a:latin typeface="Trebuchet MS" panose="020B0603020202020204" pitchFamily="34" charset="0"/>
              </a:rPr>
              <a:t> </a:t>
            </a:r>
            <a:r>
              <a:rPr lang="bg-BG" altLang="ro-RO" sz="1600" dirty="0" err="1">
                <a:latin typeface="Trebuchet MS" panose="020B0603020202020204" pitchFamily="34" charset="0"/>
              </a:rPr>
              <a:t>скрийн</a:t>
            </a:r>
            <a:r>
              <a:rPr lang="bg-BG" altLang="ro-RO" sz="1600" dirty="0">
                <a:latin typeface="Trebuchet MS" panose="020B0603020202020204" pitchFamily="34" charset="0"/>
              </a:rPr>
              <a:t> </a:t>
            </a:r>
            <a:r>
              <a:rPr lang="bg-BG" altLang="ro-RO" sz="1600" dirty="0" smtClean="0">
                <a:latin typeface="Trebuchet MS" panose="020B0603020202020204" pitchFamily="34" charset="0"/>
              </a:rPr>
              <a:t>от </a:t>
            </a:r>
            <a:r>
              <a:rPr lang="bg-BG" altLang="ro-RO" sz="1600" dirty="0">
                <a:latin typeface="Trebuchet MS" panose="020B0603020202020204" pitchFamily="34" charset="0"/>
              </a:rPr>
              <a:t>интернет сайтове на национални, добре познати доставчици</a:t>
            </a:r>
            <a:r>
              <a:rPr lang="en-US" altLang="ro-RO" sz="1600" dirty="0">
                <a:latin typeface="Trebuchet MS" panose="020B0603020202020204" pitchFamily="34" charset="0"/>
              </a:rPr>
              <a:t>)! </a:t>
            </a:r>
          </a:p>
          <a:p>
            <a:pPr marL="231775" indent="-177800" algn="just">
              <a:lnSpc>
                <a:spcPts val="2000"/>
              </a:lnSpc>
              <a:buFont typeface="Arial" pitchFamily="34" charset="0"/>
              <a:buChar char="•"/>
              <a:tabLst>
                <a:tab pos="7885113" algn="l"/>
              </a:tabLst>
            </a:pPr>
            <a:r>
              <a:rPr lang="bg-BG" sz="1700" dirty="0" smtClean="0">
                <a:latin typeface="Trebuchet MS" pitchFamily="34" charset="0"/>
              </a:rPr>
              <a:t>Ако вариантите 1 или 2 не са възможни, само тогава можете да представите независима оценка (преведена на английски език).</a:t>
            </a:r>
            <a:endParaRPr lang="en-US" sz="1700" dirty="0" smtClean="0">
              <a:latin typeface="Trebuchet MS" pitchFamily="34" charset="0"/>
            </a:endParaRPr>
          </a:p>
        </p:txBody>
      </p:sp>
      <p:pic>
        <p:nvPicPr>
          <p:cNvPr id="6" name="Picture 5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243105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3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275" y="840619"/>
            <a:ext cx="8229600" cy="1143000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</a:t>
            </a: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разходите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(III)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785820" y="1983619"/>
            <a:ext cx="7344196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bg-BG" sz="2000" b="1" dirty="0" smtClean="0">
                <a:latin typeface="Trebuchet MS" pitchFamily="34" charset="0"/>
              </a:rPr>
              <a:t>Категории допустими разходи</a:t>
            </a:r>
            <a:r>
              <a:rPr lang="en-US" sz="2000" b="1" dirty="0" smtClean="0">
                <a:latin typeface="Trebuchet MS" pitchFamily="34" charset="0"/>
              </a:rPr>
              <a:t>:</a:t>
            </a:r>
            <a:endParaRPr lang="en-US" sz="2000" b="1" dirty="0">
              <a:latin typeface="Trebuchet MS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bg-BG" sz="2000" dirty="0" smtClean="0">
                <a:latin typeface="Trebuchet MS" pitchFamily="34" charset="0"/>
              </a:rPr>
              <a:t>Делегиран регламент на Комисията</a:t>
            </a:r>
            <a:r>
              <a:rPr lang="ro-RO" sz="2000" dirty="0" smtClean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</a:rPr>
              <a:t>(</a:t>
            </a:r>
            <a:r>
              <a:rPr lang="bg-BG" sz="2000" dirty="0" smtClean="0">
                <a:latin typeface="Trebuchet MS" pitchFamily="34" charset="0"/>
              </a:rPr>
              <a:t>ЕС</a:t>
            </a:r>
            <a:r>
              <a:rPr lang="en-US" sz="2000" dirty="0" smtClean="0">
                <a:latin typeface="Trebuchet MS" pitchFamily="34" charset="0"/>
              </a:rPr>
              <a:t>) </a:t>
            </a:r>
            <a:r>
              <a:rPr lang="bg-BG" sz="2000" dirty="0">
                <a:latin typeface="Trebuchet MS" pitchFamily="34" charset="0"/>
              </a:rPr>
              <a:t>№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>
                <a:latin typeface="Trebuchet MS" pitchFamily="34" charset="0"/>
              </a:rPr>
              <a:t>481/2014</a:t>
            </a:r>
          </a:p>
          <a:p>
            <a:pPr lvl="1" algn="just">
              <a:buFont typeface="Wingdings" pitchFamily="2" charset="2"/>
              <a:buChar char="ü"/>
            </a:pPr>
            <a:r>
              <a:rPr lang="bg-BG" sz="2000" dirty="0" smtClean="0">
                <a:latin typeface="Trebuchet MS" pitchFamily="34" charset="0"/>
              </a:rPr>
              <a:t>Разходи за персонал</a:t>
            </a:r>
            <a:endParaRPr lang="en-US" sz="2000" dirty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sz="2000" dirty="0" smtClean="0">
                <a:latin typeface="Trebuchet MS" pitchFamily="34" charset="0"/>
              </a:rPr>
              <a:t>Административни и офис разходи</a:t>
            </a:r>
            <a:endParaRPr lang="en-US" sz="2000" dirty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sz="2000" dirty="0" smtClean="0">
                <a:latin typeface="Trebuchet MS" pitchFamily="34" charset="0"/>
              </a:rPr>
              <a:t>Разходи за транспорт и настаняване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sz="2000" dirty="0" smtClean="0">
                <a:latin typeface="Trebuchet MS" pitchFamily="34" charset="0"/>
              </a:rPr>
              <a:t>Външна експертиза и услуги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sz="2000" dirty="0" smtClean="0">
                <a:latin typeface="Trebuchet MS" pitchFamily="34" charset="0"/>
              </a:rPr>
              <a:t>Разходи за оборудване</a:t>
            </a:r>
            <a:endParaRPr lang="ro-RO" sz="2000" dirty="0" smtClean="0">
              <a:latin typeface="Trebuchet MS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bg-BG" sz="2000" dirty="0" smtClean="0">
                <a:latin typeface="Trebuchet MS" pitchFamily="34" charset="0"/>
              </a:rPr>
              <a:t>Допълнителни правила на ниво Програма</a:t>
            </a:r>
            <a:endParaRPr lang="ro-RO" sz="2000" dirty="0" smtClean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altLang="ro-RO" sz="2000" dirty="0">
                <a:latin typeface="Trebuchet MS" panose="020B0603020202020204" pitchFamily="34" charset="0"/>
              </a:rPr>
              <a:t>Инфраструктура и строителни работи</a:t>
            </a:r>
            <a:endParaRPr lang="en-US" sz="20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900" b="1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45" y="4572000"/>
            <a:ext cx="1080281" cy="1085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9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1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873109"/>
            <a:ext cx="8229600" cy="671052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разходите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(IV)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22019" y="1282054"/>
            <a:ext cx="8423761" cy="5373191"/>
          </a:xfrm>
        </p:spPr>
        <p:txBody>
          <a:bodyPr/>
          <a:lstStyle/>
          <a:p>
            <a:pPr marL="0" indent="0" algn="just">
              <a:buNone/>
            </a:pPr>
            <a:endParaRPr lang="en-US" sz="18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800" b="1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bg-BG" altLang="ro-RO" sz="1800" b="1" dirty="0">
                <a:latin typeface="Trebuchet MS" panose="020B0603020202020204" pitchFamily="34" charset="0"/>
              </a:rPr>
              <a:t>Възстановяване на </a:t>
            </a:r>
            <a:r>
              <a:rPr lang="bg-BG" altLang="ro-RO" sz="1800" b="1" dirty="0" smtClean="0">
                <a:latin typeface="Trebuchet MS" panose="020B0603020202020204" pitchFamily="34" charset="0"/>
              </a:rPr>
              <a:t>разходите</a:t>
            </a:r>
            <a:r>
              <a:rPr lang="ro-RO" sz="1800" b="1" dirty="0" smtClean="0">
                <a:latin typeface="Trebuchet MS" pitchFamily="34" charset="0"/>
              </a:rPr>
              <a:t>:</a:t>
            </a:r>
            <a:endParaRPr lang="en-US" sz="18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b="1" dirty="0">
                <a:latin typeface="Trebuchet MS" pitchFamily="34" charset="0"/>
              </a:rPr>
              <a:t>A</a:t>
            </a:r>
            <a:r>
              <a:rPr lang="en-US" sz="1800" b="1" dirty="0" smtClean="0">
                <a:latin typeface="Trebuchet MS" pitchFamily="34" charset="0"/>
              </a:rPr>
              <a:t>. </a:t>
            </a:r>
            <a:r>
              <a:rPr lang="bg-BG" sz="1800" b="1" dirty="0" smtClean="0">
                <a:latin typeface="Trebuchet MS" pitchFamily="34" charset="0"/>
              </a:rPr>
              <a:t>Чрез използване на </a:t>
            </a:r>
            <a:r>
              <a:rPr lang="bg-BG" sz="1800" b="1" dirty="0" smtClean="0">
                <a:solidFill>
                  <a:srgbClr val="00B050"/>
                </a:solidFill>
                <a:latin typeface="Trebuchet MS" pitchFamily="34" charset="0"/>
              </a:rPr>
              <a:t>плоски ставки </a:t>
            </a:r>
            <a:r>
              <a:rPr lang="bg-BG" sz="1800" b="1" dirty="0" smtClean="0">
                <a:latin typeface="Trebuchet MS" pitchFamily="34" charset="0"/>
              </a:rPr>
              <a:t>(изчислени въз основа на директни разходи, разходите за управление на проекта са изключени)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1800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Разходи </a:t>
            </a:r>
            <a:r>
              <a:rPr lang="bg-BG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за персонал</a:t>
            </a:r>
            <a:r>
              <a:rPr lang="en-US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: </a:t>
            </a:r>
            <a:r>
              <a:rPr lang="bg-BG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до</a:t>
            </a:r>
            <a:r>
              <a:rPr lang="en-US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en-US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15%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за </a:t>
            </a:r>
            <a:r>
              <a:rPr lang="bg-BG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меки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проекти</a:t>
            </a:r>
            <a:r>
              <a:rPr lang="en-US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, </a:t>
            </a:r>
            <a:r>
              <a:rPr lang="bg-BG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до </a:t>
            </a:r>
            <a:r>
              <a:rPr lang="en-US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5%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за </a:t>
            </a:r>
            <a:r>
              <a:rPr lang="bg-BG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твърди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проекти</a:t>
            </a:r>
            <a:r>
              <a:rPr lang="bg-BG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;</a:t>
            </a:r>
            <a:endParaRPr lang="en-US" sz="1800" dirty="0">
              <a:solidFill>
                <a:srgbClr val="002060"/>
              </a:solidFill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Административни и офис </a:t>
            </a:r>
            <a:r>
              <a:rPr lang="bg-BG" altLang="ro-RO" sz="1800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разходи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до</a:t>
            </a:r>
            <a:r>
              <a:rPr lang="en-US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en-US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5</a:t>
            </a:r>
            <a:r>
              <a:rPr lang="en-US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%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за меки проекти</a:t>
            </a:r>
            <a:r>
              <a:rPr lang="en-US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,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до </a:t>
            </a:r>
            <a:r>
              <a:rPr lang="bg-BG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1</a:t>
            </a:r>
            <a:r>
              <a:rPr lang="en-US" altLang="ro-RO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% </a:t>
            </a:r>
            <a:r>
              <a:rPr lang="bg-BG" altLang="ro-RO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за твърди проекти</a:t>
            </a:r>
            <a:endParaRPr lang="en-US" sz="1800" b="1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114300" indent="0" algn="just">
              <a:buNone/>
            </a:pPr>
            <a:endParaRPr lang="bg-BG" sz="1800" b="1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114300" indent="0" algn="just">
              <a:buNone/>
            </a:pPr>
            <a:r>
              <a:rPr lang="bg-BG" altLang="ro-RO" sz="18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Бенефициентите </a:t>
            </a:r>
            <a:r>
              <a:rPr lang="bg-BG" altLang="ro-RO" sz="18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не </a:t>
            </a:r>
            <a:r>
              <a:rPr lang="bg-BG" altLang="ro-RO" sz="18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трябва да доказват извършването или плащането на разходите или </a:t>
            </a:r>
            <a:r>
              <a:rPr lang="bg-BG" altLang="ro-RO" sz="18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че </a:t>
            </a:r>
            <a:r>
              <a:rPr lang="bg-BG" altLang="ro-RO" sz="18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плоската ставка </a:t>
            </a:r>
            <a:r>
              <a:rPr lang="bg-BG" altLang="ro-RO" sz="18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отговаря на реалността </a:t>
            </a:r>
            <a:r>
              <a:rPr lang="en-US" altLang="ro-RO" sz="18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= </a:t>
            </a:r>
            <a:r>
              <a:rPr lang="bg-BG" altLang="ro-RO" sz="18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няма да се иска нито един документ в тази връзка от никой </a:t>
            </a:r>
            <a:r>
              <a:rPr lang="bg-BG" altLang="ro-RO" sz="18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от органите на Програмата</a:t>
            </a:r>
            <a:endParaRPr lang="en-US" altLang="ro-RO" sz="18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114300" indent="0" algn="just">
              <a:buNone/>
            </a:pPr>
            <a:endParaRPr lang="en-US" sz="1800" b="1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114300" indent="0" algn="just">
              <a:buNone/>
            </a:pPr>
            <a:endParaRPr lang="en-US" sz="1800" b="1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200" b="1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28700" y="5779064"/>
            <a:ext cx="7086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rebuchet MS" pitchFamily="34" charset="0"/>
              </a:rPr>
              <a:t>Трябва да се спазва националното законодателство</a:t>
            </a:r>
            <a:r>
              <a:rPr lang="en-US" sz="2000" b="1" dirty="0" smtClean="0">
                <a:solidFill>
                  <a:schemeClr val="bg1"/>
                </a:solidFill>
                <a:latin typeface="Trebuchet MS" pitchFamily="34" charset="0"/>
              </a:rPr>
              <a:t>!</a:t>
            </a:r>
            <a:endParaRPr lang="en-US" sz="2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9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020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873109"/>
            <a:ext cx="8229600" cy="671052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</a:t>
            </a: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разходите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(V)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419100" y="1940418"/>
            <a:ext cx="8305800" cy="4223008"/>
          </a:xfrm>
        </p:spPr>
        <p:txBody>
          <a:bodyPr/>
          <a:lstStyle/>
          <a:p>
            <a:pPr marL="0" indent="0" algn="just">
              <a:buNone/>
            </a:pPr>
            <a:r>
              <a:rPr lang="bg-BG" sz="2000" b="1" dirty="0">
                <a:latin typeface="Trebuchet MS" pitchFamily="34" charset="0"/>
              </a:rPr>
              <a:t>Б</a:t>
            </a:r>
            <a:r>
              <a:rPr lang="en-US" sz="2000" b="1" dirty="0" smtClean="0">
                <a:latin typeface="Trebuchet MS" pitchFamily="34" charset="0"/>
              </a:rPr>
              <a:t>. </a:t>
            </a:r>
            <a:r>
              <a:rPr lang="bg-BG" sz="2000" b="1" dirty="0" smtClean="0">
                <a:latin typeface="Trebuchet MS" pitchFamily="34" charset="0"/>
              </a:rPr>
              <a:t>Въз основа на</a:t>
            </a:r>
            <a:r>
              <a:rPr lang="ro-RO" sz="2000" b="1" dirty="0" smtClean="0">
                <a:latin typeface="Trebuchet MS" pitchFamily="34" charset="0"/>
              </a:rPr>
              <a:t> </a:t>
            </a:r>
            <a:r>
              <a:rPr lang="bg-BG" sz="2000" b="1" dirty="0" smtClean="0">
                <a:solidFill>
                  <a:srgbClr val="00B050"/>
                </a:solidFill>
                <a:latin typeface="Trebuchet MS" pitchFamily="34" charset="0"/>
              </a:rPr>
              <a:t>реални разходи</a:t>
            </a: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sz="2000" dirty="0">
                <a:latin typeface="Trebuchet MS" pitchFamily="34" charset="0"/>
              </a:rPr>
              <a:t>Разходи за транспорт и настаняване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sz="2000" dirty="0">
                <a:latin typeface="Trebuchet MS" pitchFamily="34" charset="0"/>
              </a:rPr>
              <a:t>Външна експертиза и услуги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sz="2000" dirty="0">
                <a:latin typeface="Trebuchet MS" pitchFamily="34" charset="0"/>
              </a:rPr>
              <a:t>Разходи за оборудване</a:t>
            </a:r>
            <a:endParaRPr lang="ro-RO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bg-BG" altLang="ro-RO" sz="2000" dirty="0">
                <a:latin typeface="Trebuchet MS" panose="020B0603020202020204" pitchFamily="34" charset="0"/>
              </a:rPr>
              <a:t>Инфраструктура и строителни </a:t>
            </a:r>
            <a:r>
              <a:rPr lang="bg-BG" altLang="ro-RO" sz="2000" dirty="0" smtClean="0">
                <a:latin typeface="Trebuchet MS" panose="020B0603020202020204" pitchFamily="34" charset="0"/>
              </a:rPr>
              <a:t>работи</a:t>
            </a:r>
          </a:p>
          <a:p>
            <a:pPr lvl="1" algn="just">
              <a:buFont typeface="Wingdings" pitchFamily="2" charset="2"/>
              <a:buChar char="ü"/>
            </a:pPr>
            <a:r>
              <a:rPr lang="bg-BG" sz="2000" dirty="0" smtClean="0">
                <a:latin typeface="Trebuchet MS" pitchFamily="34" charset="0"/>
              </a:rPr>
              <a:t>Разходи за персонал</a:t>
            </a:r>
            <a:endParaRPr lang="ro-RO" sz="2000" dirty="0">
              <a:latin typeface="Trebuchet MS" pitchFamily="34" charset="0"/>
            </a:endParaRPr>
          </a:p>
          <a:p>
            <a:pPr marL="0" indent="0" algn="ctr">
              <a:buNone/>
            </a:pPr>
            <a:endParaRPr lang="bg-BG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marL="0" indent="0" algn="ctr">
              <a:buNone/>
            </a:pPr>
            <a:r>
              <a:rPr lang="bg-BG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Изборът за това дали разходите за персонал да се възстановяват чрез прилагане на плоска ставка или реален разход е на бенефициента и трябва да бъде отразен в апликацията като се избере типът на прилагания бюджет.</a:t>
            </a:r>
            <a:endParaRPr lang="en-US" sz="2400" i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8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041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01" y="777752"/>
            <a:ext cx="8229600" cy="1143000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разходите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(VI)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65652" y="1828800"/>
            <a:ext cx="8686800" cy="4777431"/>
          </a:xfrm>
        </p:spPr>
        <p:txBody>
          <a:bodyPr/>
          <a:lstStyle/>
          <a:p>
            <a:pPr marL="0" indent="0" algn="just">
              <a:buNone/>
            </a:pPr>
            <a:r>
              <a:rPr lang="bg-BG" sz="1800" b="1" dirty="0" smtClean="0">
                <a:solidFill>
                  <a:srgbClr val="00B050"/>
                </a:solidFill>
                <a:latin typeface="Trebuchet MS" pitchFamily="34" charset="0"/>
              </a:rPr>
              <a:t>Недопустими разходи </a:t>
            </a:r>
            <a:r>
              <a:rPr lang="bg-BG" sz="1800" b="1" dirty="0" smtClean="0">
                <a:latin typeface="Trebuchet MS" pitchFamily="34" charset="0"/>
              </a:rPr>
              <a:t>на ниво Програма</a:t>
            </a:r>
            <a:r>
              <a:rPr lang="en-US" sz="1800" b="1" dirty="0" smtClean="0">
                <a:latin typeface="Trebuchet MS" pitchFamily="34" charset="0"/>
              </a:rPr>
              <a:t>: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ro-RO" sz="1800" dirty="0" smtClean="0">
                <a:latin typeface="Trebuchet MS" panose="020B0603020202020204" pitchFamily="34" charset="0"/>
              </a:rPr>
              <a:t>глоби</a:t>
            </a:r>
            <a:r>
              <a:rPr lang="ru-RU" altLang="ro-RO" sz="1800" dirty="0">
                <a:latin typeface="Trebuchet MS" panose="020B0603020202020204" pitchFamily="34" charset="0"/>
              </a:rPr>
              <a:t>, финансови санкции и разходи по съдебни спорове и съдебни дела</a:t>
            </a:r>
            <a:r>
              <a:rPr lang="en-GB" altLang="ro-RO" sz="1800" dirty="0" smtClean="0">
                <a:latin typeface="Trebuchet MS" panose="020B0603020202020204" pitchFamily="34" charset="0"/>
              </a:rPr>
              <a:t>;</a:t>
            </a:r>
            <a:endParaRPr lang="en-GB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altLang="ro-RO" sz="1800" dirty="0" smtClean="0">
                <a:latin typeface="Trebuchet MS" panose="020B0603020202020204" pitchFamily="34" charset="0"/>
              </a:rPr>
              <a:t>разходи </a:t>
            </a:r>
            <a:r>
              <a:rPr lang="ru-RU" altLang="ro-RO" sz="1800" dirty="0">
                <a:latin typeface="Trebuchet MS" panose="020B0603020202020204" pitchFamily="34" charset="0"/>
              </a:rPr>
              <a:t>за подаръци, с изключение на тези, които не надвишават 50 </a:t>
            </a:r>
            <a:r>
              <a:rPr lang="ru-RU" altLang="ro-RO" sz="1800" dirty="0" smtClean="0">
                <a:latin typeface="Trebuchet MS" panose="020B0603020202020204" pitchFamily="34" charset="0"/>
              </a:rPr>
              <a:t>евро/подарък, ако са свързани с промоция</a:t>
            </a:r>
            <a:r>
              <a:rPr lang="ru-RU" altLang="ro-RO" sz="1800" dirty="0">
                <a:latin typeface="Trebuchet MS" panose="020B0603020202020204" pitchFamily="34" charset="0"/>
              </a:rPr>
              <a:t>, комуникация, реклама или информация</a:t>
            </a:r>
            <a:r>
              <a:rPr lang="en-GB" altLang="ro-RO" sz="1800" dirty="0" smtClean="0">
                <a:latin typeface="Trebuchet MS" panose="020B0603020202020204" pitchFamily="34" charset="0"/>
              </a:rPr>
              <a:t>;</a:t>
            </a:r>
            <a:endParaRPr lang="bg-BG" altLang="ro-RO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1800" dirty="0">
                <a:latin typeface="Trebuchet MS" pitchFamily="34" charset="0"/>
              </a:rPr>
              <a:t>р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азходи</a:t>
            </a:r>
            <a:r>
              <a:rPr lang="bg-BG" altLang="ro-RO" sz="1800" dirty="0">
                <a:latin typeface="Trebuchet MS" panose="020B0603020202020204" pitchFamily="34" charset="0"/>
              </a:rPr>
              <a:t>, отнасящи се до колебанията на валутните курсове</a:t>
            </a:r>
            <a:r>
              <a:rPr lang="en-GB" altLang="ro-RO" sz="1800" dirty="0" smtClean="0">
                <a:latin typeface="Trebuchet MS" panose="020B0603020202020204" pitchFamily="34" charset="0"/>
              </a:rPr>
              <a:t>;</a:t>
            </a:r>
            <a:endParaRPr lang="bg-BG" altLang="ro-RO" sz="1800" dirty="0" smtClean="0">
              <a:latin typeface="Trebuchet MS" panose="020B0603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1800" dirty="0">
                <a:latin typeface="Trebuchet MS" panose="020B0603020202020204" pitchFamily="34" charset="0"/>
              </a:rPr>
              <a:t>л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ихви </a:t>
            </a:r>
            <a:r>
              <a:rPr lang="bg-BG" altLang="ro-RO" sz="1800" dirty="0">
                <a:latin typeface="Trebuchet MS" panose="020B0603020202020204" pitchFamily="34" charset="0"/>
              </a:rPr>
              <a:t>по заеми</a:t>
            </a:r>
            <a:r>
              <a:rPr lang="en-GB" altLang="ro-RO" sz="1800" dirty="0" smtClean="0">
                <a:latin typeface="Trebuchet MS" panose="020B0603020202020204" pitchFamily="34" charset="0"/>
              </a:rPr>
              <a:t>;</a:t>
            </a:r>
            <a:endParaRPr lang="bg-BG" altLang="ro-RO" sz="1800" dirty="0" smtClean="0">
              <a:latin typeface="Trebuchet MS" panose="020B0603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1800" dirty="0" smtClean="0">
                <a:latin typeface="Trebuchet MS" panose="020B0603020202020204" pitchFamily="34" charset="0"/>
              </a:rPr>
              <a:t>закупуване </a:t>
            </a:r>
            <a:r>
              <a:rPr lang="bg-BG" altLang="ro-RO" sz="1800" dirty="0">
                <a:latin typeface="Trebuchet MS" panose="020B0603020202020204" pitchFamily="34" charset="0"/>
              </a:rPr>
              <a:t>на терен</a:t>
            </a:r>
            <a:r>
              <a:rPr lang="en-GB" altLang="ro-RO" sz="1800" dirty="0" smtClean="0">
                <a:latin typeface="Trebuchet MS" panose="020B0603020202020204" pitchFamily="34" charset="0"/>
              </a:rPr>
              <a:t>;</a:t>
            </a:r>
            <a:endParaRPr lang="bg-BG" altLang="ro-RO" sz="1800" dirty="0" smtClean="0">
              <a:latin typeface="Trebuchet MS" panose="020B0603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altLang="ro-RO" sz="1800" dirty="0" smtClean="0">
                <a:latin typeface="Trebuchet MS" panose="020B0603020202020204" pitchFamily="34" charset="0"/>
              </a:rPr>
              <a:t>данък </a:t>
            </a:r>
            <a:r>
              <a:rPr lang="ru-RU" altLang="ro-RO" sz="1800" dirty="0">
                <a:latin typeface="Trebuchet MS" panose="020B0603020202020204" pitchFamily="34" charset="0"/>
              </a:rPr>
              <a:t>върху добавената стойност, когато той не е възстановим по националното законодателство за ДДС</a:t>
            </a:r>
            <a:r>
              <a:rPr lang="en-GB" altLang="ro-RO" sz="1800" dirty="0">
                <a:latin typeface="Trebuchet MS" panose="020B0603020202020204" pitchFamily="34" charset="0"/>
              </a:rPr>
              <a:t>;</a:t>
            </a:r>
            <a:endParaRPr lang="en-US" altLang="ro-RO" sz="1800" dirty="0">
              <a:latin typeface="Trebuchet MS" panose="020B0603020202020204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bg-BG" sz="1800" dirty="0">
                <a:latin typeface="Trebuchet MS" pitchFamily="34" charset="0"/>
              </a:rPr>
              <a:t>н</a:t>
            </a:r>
            <a:r>
              <a:rPr lang="bg-BG" sz="1800" dirty="0" smtClean="0">
                <a:latin typeface="Trebuchet MS" pitchFamily="34" charset="0"/>
              </a:rPr>
              <a:t>епарични вноски и лизинг</a:t>
            </a:r>
            <a:r>
              <a:rPr lang="en-GB" sz="1800" dirty="0" smtClean="0">
                <a:latin typeface="Trebuchet MS" pitchFamily="34" charset="0"/>
              </a:rPr>
              <a:t>;</a:t>
            </a:r>
            <a:endParaRPr lang="en-GB" sz="1800" dirty="0"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bg-BG" sz="1800" dirty="0" smtClean="0">
                <a:latin typeface="Trebuchet MS" pitchFamily="34" charset="0"/>
              </a:rPr>
              <a:t>разходи за закупуване на оборудване втора употреба</a:t>
            </a:r>
            <a:r>
              <a:rPr lang="en-GB" sz="1800" dirty="0" smtClean="0">
                <a:latin typeface="Trebuchet MS" pitchFamily="34" charset="0"/>
              </a:rPr>
              <a:t>;</a:t>
            </a:r>
            <a:endParaRPr lang="en-GB" sz="1800" dirty="0"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bg-BG" sz="1800" dirty="0">
                <a:latin typeface="Trebuchet MS" pitchFamily="34" charset="0"/>
              </a:rPr>
              <a:t>к</a:t>
            </a:r>
            <a:r>
              <a:rPr lang="bg-BG" sz="1800" dirty="0" smtClean="0">
                <a:latin typeface="Trebuchet MS" pitchFamily="34" charset="0"/>
              </a:rPr>
              <a:t>омисионни за национални финансови транзакции</a:t>
            </a:r>
            <a:r>
              <a:rPr lang="en-GB" sz="1800" dirty="0" smtClean="0">
                <a:latin typeface="Trebuchet MS" pitchFamily="34" charset="0"/>
              </a:rPr>
              <a:t>.</a:t>
            </a:r>
            <a:endParaRPr lang="en-US" sz="1800" b="1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1800" dirty="0" smtClean="0"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8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404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37" y="873711"/>
            <a:ext cx="8229600" cy="1143000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Срок за приемане на проектни предложения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33066" y="1905000"/>
            <a:ext cx="8839200" cy="5562600"/>
          </a:xfrm>
        </p:spPr>
        <p:txBody>
          <a:bodyPr/>
          <a:lstStyle/>
          <a:p>
            <a:pPr algn="just"/>
            <a:r>
              <a:rPr lang="bg-BG" altLang="ro-RO" sz="1800" dirty="0" smtClean="0">
                <a:latin typeface="Trebuchet MS" panose="020B0603020202020204" pitchFamily="34" charset="0"/>
              </a:rPr>
              <a:t>Проектните предложения се подават </a:t>
            </a:r>
            <a:r>
              <a:rPr lang="bg-BG" altLang="ro-RO" sz="1800" dirty="0">
                <a:latin typeface="Trebuchet MS" panose="020B0603020202020204" pitchFamily="34" charset="0"/>
              </a:rPr>
              <a:t>в един оригинал и едно копие,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както и С</a:t>
            </a:r>
            <a:r>
              <a:rPr lang="en-US" altLang="ro-RO" sz="1800" dirty="0" smtClean="0">
                <a:latin typeface="Trebuchet MS" panose="020B0603020202020204" pitchFamily="34" charset="0"/>
              </a:rPr>
              <a:t>D/DVD</a:t>
            </a:r>
            <a:r>
              <a:rPr lang="bg-BG" altLang="ro-RO" sz="1800" dirty="0">
                <a:latin typeface="Trebuchet MS" panose="020B0603020202020204" pitchFamily="34" charset="0"/>
              </a:rPr>
              <a:t>,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което да съдържа </a:t>
            </a:r>
            <a:r>
              <a:rPr lang="bg-BG" altLang="ro-RO" sz="1800" dirty="0">
                <a:latin typeface="Trebuchet MS" panose="020B0603020202020204" pitchFamily="34" charset="0"/>
              </a:rPr>
              <a:t>пълната сканирана версия на формуляра за кандидатстване</a:t>
            </a:r>
            <a:r>
              <a:rPr lang="en-US" altLang="ro-RO" sz="1800" dirty="0">
                <a:latin typeface="Trebuchet MS" panose="020B0603020202020204" pitchFamily="34" charset="0"/>
              </a:rPr>
              <a:t>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и всички негови приложения </a:t>
            </a:r>
            <a:r>
              <a:rPr lang="en-US" altLang="ro-RO" sz="1800" dirty="0">
                <a:latin typeface="Trebuchet MS" panose="020B0603020202020204" pitchFamily="34" charset="0"/>
              </a:rPr>
              <a:t>(</a:t>
            </a:r>
            <a:r>
              <a:rPr lang="bg-BG" altLang="ro-RO" sz="1800" dirty="0">
                <a:latin typeface="Trebuchet MS" panose="020B0603020202020204" pitchFamily="34" charset="0"/>
              </a:rPr>
              <a:t>без подписи на всяка страница, подписвате само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на указаните във формулярите места</a:t>
            </a:r>
            <a:r>
              <a:rPr lang="en-US" altLang="ro-RO" sz="1800" dirty="0" smtClean="0">
                <a:latin typeface="Trebuchet MS" panose="020B0603020202020204" pitchFamily="34" charset="0"/>
              </a:rPr>
              <a:t>!)</a:t>
            </a:r>
            <a:endParaRPr lang="en-US" altLang="ro-RO" sz="1800" dirty="0">
              <a:latin typeface="Trebuchet MS" panose="020B0603020202020204" pitchFamily="34" charset="0"/>
            </a:endParaRPr>
          </a:p>
          <a:p>
            <a:pPr algn="just"/>
            <a:r>
              <a:rPr lang="bg-BG" sz="1800" dirty="0" smtClean="0">
                <a:latin typeface="Trebuchet MS" pitchFamily="34" charset="0"/>
              </a:rPr>
              <a:t>Проектните предложения се изпращат до Регионалния офис за трансгранично сътрудничество </a:t>
            </a:r>
            <a:r>
              <a:rPr lang="bg-BG" sz="1800" dirty="0" err="1" smtClean="0">
                <a:latin typeface="Trebuchet MS" pitchFamily="34" charset="0"/>
              </a:rPr>
              <a:t>Кълъраш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>
              <a:latin typeface="Trebuchet MS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24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450170" y="4048611"/>
            <a:ext cx="5577662" cy="211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bg-BG" sz="1800" b="1" dirty="0" smtClean="0">
                <a:solidFill>
                  <a:srgbClr val="002060"/>
                </a:solidFill>
                <a:latin typeface="Trebuchet MS" pitchFamily="34" charset="0"/>
              </a:rPr>
              <a:t>Тъй като е отворен целия бюджет за 2-те приоритетни оси</a:t>
            </a:r>
            <a:r>
              <a:rPr lang="bg-BG" sz="1800" b="1" dirty="0">
                <a:solidFill>
                  <a:srgbClr val="002060"/>
                </a:solidFill>
                <a:latin typeface="Trebuchet MS" pitchFamily="34" charset="0"/>
              </a:rPr>
              <a:t>,</a:t>
            </a:r>
            <a:r>
              <a:rPr lang="bg-BG" sz="1800" b="1" dirty="0" smtClean="0">
                <a:solidFill>
                  <a:srgbClr val="002060"/>
                </a:solidFill>
                <a:latin typeface="Trebuchet MS" pitchFamily="34" charset="0"/>
              </a:rPr>
              <a:t> възможно това да е единствената покана за тях! </a:t>
            </a:r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r>
              <a:rPr lang="bg-BG" sz="2000" b="1" dirty="0" smtClean="0">
                <a:solidFill>
                  <a:srgbClr val="00B050"/>
                </a:solidFill>
                <a:latin typeface="Trebuchet MS" pitchFamily="34" charset="0"/>
              </a:rPr>
              <a:t>Краен срок за подаване на проектни предложения</a:t>
            </a:r>
            <a:r>
              <a:rPr lang="ro-RO" sz="2000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15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bg-BG" sz="2000" b="1" u="sng" dirty="0" smtClean="0">
                <a:solidFill>
                  <a:srgbClr val="00B050"/>
                </a:solidFill>
                <a:latin typeface="Trebuchet MS" pitchFamily="34" charset="0"/>
              </a:rPr>
              <a:t>март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201</a:t>
            </a:r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6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– 16:00</a:t>
            </a:r>
            <a:r>
              <a:rPr lang="bg-BG" sz="2000" b="1" u="sng" dirty="0" smtClean="0">
                <a:solidFill>
                  <a:srgbClr val="00B050"/>
                </a:solidFill>
                <a:latin typeface="Trebuchet MS" pitchFamily="34" charset="0"/>
              </a:rPr>
              <a:t> часа</a:t>
            </a:r>
            <a:endParaRPr lang="en-US" sz="2000" b="1" u="sng" dirty="0">
              <a:solidFill>
                <a:srgbClr val="00B050"/>
              </a:solidFill>
              <a:latin typeface="Trebuchet MS" pitchFamily="34" charset="0"/>
            </a:endParaRPr>
          </a:p>
          <a:p>
            <a:pPr algn="just"/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6266">
            <a:off x="212282" y="3980475"/>
            <a:ext cx="3188863" cy="21198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0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206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45" y="649659"/>
            <a:ext cx="8229600" cy="1143000"/>
          </a:xfrm>
        </p:spPr>
        <p:txBody>
          <a:bodyPr/>
          <a:lstStyle/>
          <a:p>
            <a:r>
              <a:rPr lang="bg-BG" sz="2400" dirty="0" smtClean="0">
                <a:solidFill>
                  <a:srgbClr val="FF0000"/>
                </a:solidFill>
                <a:latin typeface="Trebuchet MS" pitchFamily="34" charset="0"/>
              </a:rPr>
              <a:t>ПРАВИЛА НА ПОКАНАТА</a:t>
            </a:r>
            <a: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itchFamily="34" charset="0"/>
              </a:rPr>
              <a:t>Съвместни проекти</a:t>
            </a:r>
            <a:endParaRPr lang="en-US" sz="24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52400" y="1616157"/>
            <a:ext cx="8839200" cy="5957887"/>
          </a:xfrm>
        </p:spPr>
        <p:txBody>
          <a:bodyPr/>
          <a:lstStyle/>
          <a:p>
            <a:pPr marL="0" indent="0" algn="just">
              <a:lnSpc>
                <a:spcPts val="1700"/>
              </a:lnSpc>
              <a:buNone/>
            </a:pPr>
            <a:r>
              <a:rPr lang="ru-RU" altLang="ro-RO" sz="1700" i="1" dirty="0" smtClean="0">
                <a:latin typeface="Trebuchet MS" panose="020B0603020202020204" pitchFamily="34" charset="0"/>
              </a:rPr>
              <a:t>Проектите </a:t>
            </a:r>
            <a:r>
              <a:rPr lang="ru-RU" altLang="ro-RO" sz="1700" i="1" dirty="0">
                <a:latin typeface="Trebuchet MS" panose="020B0603020202020204" pitchFamily="34" charset="0"/>
              </a:rPr>
              <a:t>трябва да имат пряко трансгранично въздействие, което се изразява в съобразяване с </a:t>
            </a:r>
            <a:r>
              <a:rPr lang="ru-RU" altLang="ro-RO" sz="1700" i="1" dirty="0">
                <a:solidFill>
                  <a:srgbClr val="00B050"/>
                </a:solidFill>
                <a:latin typeface="Trebuchet MS" panose="020B0603020202020204" pitchFamily="34" charset="0"/>
              </a:rPr>
              <a:t>поне едно от следните условия</a:t>
            </a:r>
            <a:r>
              <a:rPr lang="ru-RU" altLang="ro-RO" sz="1700" i="1" dirty="0">
                <a:latin typeface="Trebuchet MS" panose="020B0603020202020204" pitchFamily="34" charset="0"/>
              </a:rPr>
              <a:t>, описани по-долу: съвместна разработка, </a:t>
            </a:r>
            <a:r>
              <a:rPr lang="ru-RU" altLang="ro-RO" sz="1700" i="1" dirty="0" smtClean="0">
                <a:latin typeface="Trebuchet MS" panose="020B0603020202020204" pitchFamily="34" charset="0"/>
              </a:rPr>
              <a:t>съвместно изпълнение и, освен това едно от тези две: </a:t>
            </a:r>
            <a:r>
              <a:rPr lang="ru-RU" altLang="ro-RO" sz="1700" i="1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съвместно </a:t>
            </a:r>
            <a:r>
              <a:rPr lang="ru-RU" altLang="ro-RO" sz="1700" i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финансиране и съвместен екип</a:t>
            </a:r>
            <a:endParaRPr lang="en-US" sz="1700" dirty="0" smtClean="0">
              <a:solidFill>
                <a:schemeClr val="tx2">
                  <a:lumMod val="75000"/>
                </a:schemeClr>
              </a:solidFill>
              <a:latin typeface="Trebuchet MS" pitchFamily="34" charset="0"/>
            </a:endParaRPr>
          </a:p>
          <a:p>
            <a:pPr marL="0" indent="0">
              <a:lnSpc>
                <a:spcPts val="1700"/>
              </a:lnSpc>
              <a:buNone/>
            </a:pPr>
            <a:r>
              <a:rPr lang="ru-RU" sz="1700" i="1" dirty="0" smtClean="0">
                <a:solidFill>
                  <a:srgbClr val="00B050"/>
                </a:solidFill>
                <a:latin typeface="Trebuchet MS" pitchFamily="34" charset="0"/>
              </a:rPr>
              <a:t>Допълнителни </a:t>
            </a:r>
            <a:r>
              <a:rPr lang="ru-RU" sz="1700" i="1" dirty="0">
                <a:solidFill>
                  <a:srgbClr val="00B050"/>
                </a:solidFill>
                <a:latin typeface="Trebuchet MS" pitchFamily="34" charset="0"/>
              </a:rPr>
              <a:t>точки в процеса на оценяване </a:t>
            </a:r>
            <a:r>
              <a:rPr lang="ru-RU" sz="1700" i="1" dirty="0" smtClean="0">
                <a:solidFill>
                  <a:srgbClr val="00B050"/>
                </a:solidFill>
                <a:latin typeface="Trebuchet MS" pitchFamily="34" charset="0"/>
              </a:rPr>
              <a:t>ще се дават </a:t>
            </a:r>
            <a:r>
              <a:rPr lang="ru-RU" sz="1700" i="1" dirty="0">
                <a:solidFill>
                  <a:srgbClr val="00B050"/>
                </a:solidFill>
                <a:latin typeface="Trebuchet MS" pitchFamily="34" charset="0"/>
              </a:rPr>
              <a:t>за </a:t>
            </a:r>
            <a:r>
              <a:rPr lang="ru-RU" sz="1700" i="1" dirty="0" smtClean="0">
                <a:solidFill>
                  <a:srgbClr val="00B050"/>
                </a:solidFill>
                <a:latin typeface="Trebuchet MS" pitchFamily="34" charset="0"/>
              </a:rPr>
              <a:t>спазванет </a:t>
            </a:r>
            <a:r>
              <a:rPr lang="ru-RU" sz="1700" i="1" dirty="0">
                <a:solidFill>
                  <a:srgbClr val="00B050"/>
                </a:solidFill>
                <a:latin typeface="Trebuchet MS" pitchFamily="34" charset="0"/>
              </a:rPr>
              <a:t>на всички 4 критерия за сътрудничество</a:t>
            </a:r>
            <a:r>
              <a:rPr lang="ru-RU" sz="1700" i="1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en-US" sz="1700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0" algn="just">
              <a:lnSpc>
                <a:spcPts val="1700"/>
              </a:lnSpc>
              <a:buFont typeface="Wingdings" pitchFamily="2" charset="2"/>
              <a:buChar char="ü"/>
            </a:pPr>
            <a:r>
              <a:rPr lang="bg-BG" sz="1700" i="1" dirty="0" smtClean="0">
                <a:latin typeface="Trebuchet MS" pitchFamily="34" charset="0"/>
              </a:rPr>
              <a:t>Съвместно разработване</a:t>
            </a:r>
            <a:r>
              <a:rPr lang="en-US" sz="1700" dirty="0" smtClean="0">
                <a:latin typeface="Trebuchet MS" pitchFamily="34" charset="0"/>
              </a:rPr>
              <a:t> – </a:t>
            </a:r>
            <a:r>
              <a:rPr lang="ru-RU" sz="1700" dirty="0" smtClean="0">
                <a:latin typeface="Trebuchet MS" pitchFamily="34" charset="0"/>
              </a:rPr>
              <a:t>проектът </a:t>
            </a:r>
            <a:r>
              <a:rPr lang="ru-RU" sz="1700" dirty="0">
                <a:latin typeface="Trebuchet MS" pitchFamily="34" charset="0"/>
              </a:rPr>
              <a:t>трябва да бъде разработен в тясно сътрудничество между партньорите от двете страни на границата</a:t>
            </a:r>
            <a:r>
              <a:rPr lang="ru-RU" sz="1700" dirty="0" smtClean="0">
                <a:latin typeface="Trebuchet MS" pitchFamily="34" charset="0"/>
              </a:rPr>
              <a:t>.</a:t>
            </a:r>
            <a:endParaRPr lang="en-US" sz="1700" dirty="0" smtClean="0">
              <a:latin typeface="Trebuchet MS" pitchFamily="34" charset="0"/>
            </a:endParaRPr>
          </a:p>
          <a:p>
            <a:pPr lvl="0" algn="just">
              <a:lnSpc>
                <a:spcPts val="1700"/>
              </a:lnSpc>
              <a:buFont typeface="Wingdings" pitchFamily="2" charset="2"/>
              <a:buChar char="ü"/>
            </a:pPr>
            <a:r>
              <a:rPr lang="bg-BG" sz="1700" i="1" dirty="0">
                <a:latin typeface="Trebuchet MS" pitchFamily="34" charset="0"/>
              </a:rPr>
              <a:t>Съвместно </a:t>
            </a:r>
            <a:r>
              <a:rPr lang="bg-BG" sz="1700" i="1" dirty="0" smtClean="0">
                <a:latin typeface="Trebuchet MS" pitchFamily="34" charset="0"/>
              </a:rPr>
              <a:t>изпълнение </a:t>
            </a:r>
            <a:r>
              <a:rPr lang="en-US" sz="1700" dirty="0" smtClean="0">
                <a:latin typeface="Trebuchet MS" pitchFamily="34" charset="0"/>
              </a:rPr>
              <a:t>– </a:t>
            </a:r>
            <a:r>
              <a:rPr lang="ru-RU" sz="1700" dirty="0" smtClean="0">
                <a:latin typeface="Trebuchet MS" pitchFamily="34" charset="0"/>
              </a:rPr>
              <a:t>дейностите </a:t>
            </a:r>
            <a:r>
              <a:rPr lang="ru-RU" sz="1700" dirty="0">
                <a:latin typeface="Trebuchet MS" pitchFamily="34" charset="0"/>
              </a:rPr>
              <a:t>трябва да бъдат изпълнявани и координирани между партньорите от двете страни на границата</a:t>
            </a:r>
            <a:r>
              <a:rPr lang="ru-RU" sz="1700" dirty="0" smtClean="0">
                <a:latin typeface="Trebuchet MS" pitchFamily="34" charset="0"/>
              </a:rPr>
              <a:t>. </a:t>
            </a:r>
            <a:r>
              <a:rPr lang="ru-RU" sz="1700" dirty="0">
                <a:latin typeface="Trebuchet MS" pitchFamily="34" charset="0"/>
              </a:rPr>
              <a:t>Не е достатъчно те да протичат </a:t>
            </a:r>
            <a:r>
              <a:rPr lang="ru-RU" sz="1700" dirty="0" smtClean="0">
                <a:latin typeface="Trebuchet MS" pitchFamily="34" charset="0"/>
              </a:rPr>
              <a:t>паралелно</a:t>
            </a:r>
            <a:r>
              <a:rPr lang="en-US" sz="1700" dirty="0" smtClean="0">
                <a:latin typeface="Trebuchet MS" pitchFamily="34" charset="0"/>
              </a:rPr>
              <a:t>. </a:t>
            </a:r>
          </a:p>
          <a:p>
            <a:pPr lvl="0" algn="just">
              <a:lnSpc>
                <a:spcPts val="1700"/>
              </a:lnSpc>
              <a:buFont typeface="Wingdings" pitchFamily="2" charset="2"/>
              <a:buChar char="ü"/>
            </a:pPr>
            <a:r>
              <a:rPr lang="bg-BG" sz="1700" i="1" dirty="0">
                <a:latin typeface="Trebuchet MS" pitchFamily="34" charset="0"/>
              </a:rPr>
              <a:t>Съвместен </a:t>
            </a:r>
            <a:r>
              <a:rPr lang="bg-BG" sz="1700" i="1" dirty="0" smtClean="0">
                <a:latin typeface="Trebuchet MS" pitchFamily="34" charset="0"/>
              </a:rPr>
              <a:t>екип </a:t>
            </a:r>
            <a:r>
              <a:rPr lang="en-US" sz="1700" dirty="0" smtClean="0">
                <a:latin typeface="Trebuchet MS" pitchFamily="34" charset="0"/>
              </a:rPr>
              <a:t>– </a:t>
            </a:r>
            <a:r>
              <a:rPr lang="ru-RU" sz="1700" dirty="0">
                <a:latin typeface="Trebuchet MS" pitchFamily="34" charset="0"/>
              </a:rPr>
              <a:t>проектът не трябва да дублира функции от двете страни на границата. </a:t>
            </a:r>
            <a:endParaRPr lang="ru-RU" sz="1700" dirty="0" smtClean="0">
              <a:latin typeface="Trebuchet MS" pitchFamily="34" charset="0"/>
            </a:endParaRPr>
          </a:p>
          <a:p>
            <a:pPr lvl="0" algn="just">
              <a:lnSpc>
                <a:spcPts val="1700"/>
              </a:lnSpc>
              <a:buFont typeface="Wingdings" pitchFamily="2" charset="2"/>
              <a:buChar char="ü"/>
            </a:pPr>
            <a:r>
              <a:rPr lang="bg-BG" sz="1700" i="1" dirty="0">
                <a:latin typeface="Trebuchet MS" pitchFamily="34" charset="0"/>
              </a:rPr>
              <a:t>Съвместно </a:t>
            </a:r>
            <a:r>
              <a:rPr lang="bg-BG" sz="1700" i="1" dirty="0" smtClean="0">
                <a:latin typeface="Trebuchet MS" pitchFamily="34" charset="0"/>
              </a:rPr>
              <a:t>финансиране </a:t>
            </a:r>
            <a:r>
              <a:rPr lang="en-US" sz="1700" dirty="0" smtClean="0">
                <a:latin typeface="Trebuchet MS" pitchFamily="34" charset="0"/>
              </a:rPr>
              <a:t>–</a:t>
            </a:r>
            <a:r>
              <a:rPr lang="bg-BG" sz="1700" dirty="0" smtClean="0">
                <a:latin typeface="Trebuchet MS" pitchFamily="34" charset="0"/>
              </a:rPr>
              <a:t> Ще има само един договор на проект и, следователно, трябва да има общ бюджет на проекта. </a:t>
            </a:r>
            <a:r>
              <a:rPr lang="ru-RU" sz="1700" dirty="0" smtClean="0">
                <a:latin typeface="Trebuchet MS" pitchFamily="34" charset="0"/>
              </a:rPr>
              <a:t>бюджетът </a:t>
            </a:r>
            <a:r>
              <a:rPr lang="ru-RU" sz="1700" dirty="0">
                <a:latin typeface="Trebuchet MS" pitchFamily="34" charset="0"/>
              </a:rPr>
              <a:t>трябва да бъде разпределен между партньорите според извършваните дейности. Бюджетът </a:t>
            </a:r>
            <a:r>
              <a:rPr lang="ru-RU" sz="1700" dirty="0" smtClean="0">
                <a:latin typeface="Trebuchet MS" pitchFamily="34" charset="0"/>
              </a:rPr>
              <a:t>  </a:t>
            </a:r>
          </a:p>
          <a:p>
            <a:pPr marL="0" lvl="0" indent="0" algn="just">
              <a:lnSpc>
                <a:spcPts val="1700"/>
              </a:lnSpc>
              <a:buNone/>
            </a:pPr>
            <a:r>
              <a:rPr lang="ru-RU" sz="1700" dirty="0">
                <a:latin typeface="Trebuchet MS" pitchFamily="34" charset="0"/>
              </a:rPr>
              <a:t> </a:t>
            </a:r>
            <a:r>
              <a:rPr lang="ru-RU" sz="1700" dirty="0" smtClean="0">
                <a:latin typeface="Trebuchet MS" pitchFamily="34" charset="0"/>
              </a:rPr>
              <a:t>                       трябва </a:t>
            </a:r>
            <a:r>
              <a:rPr lang="ru-RU" sz="1700" dirty="0">
                <a:latin typeface="Trebuchet MS" pitchFamily="34" charset="0"/>
              </a:rPr>
              <a:t>да е разпределен между партньорите според дейностите, </a:t>
            </a:r>
            <a:r>
              <a:rPr lang="ru-RU" sz="1700" dirty="0" smtClean="0">
                <a:latin typeface="Trebuchet MS" pitchFamily="34" charset="0"/>
              </a:rPr>
              <a:t>   </a:t>
            </a:r>
          </a:p>
          <a:p>
            <a:pPr marL="0" lvl="0" indent="0" algn="just">
              <a:lnSpc>
                <a:spcPts val="1700"/>
              </a:lnSpc>
              <a:buNone/>
            </a:pPr>
            <a:r>
              <a:rPr lang="ru-RU" sz="1700" dirty="0">
                <a:latin typeface="Trebuchet MS" pitchFamily="34" charset="0"/>
              </a:rPr>
              <a:t> </a:t>
            </a:r>
            <a:r>
              <a:rPr lang="ru-RU" sz="1700" dirty="0" smtClean="0">
                <a:latin typeface="Trebuchet MS" pitchFamily="34" charset="0"/>
              </a:rPr>
              <a:t>                       които </a:t>
            </a:r>
            <a:r>
              <a:rPr lang="ru-RU" sz="1700" dirty="0">
                <a:latin typeface="Trebuchet MS" pitchFamily="34" charset="0"/>
              </a:rPr>
              <a:t>трябва да изпълняват. Проект с 0 Eвро или много малко </a:t>
            </a:r>
            <a:endParaRPr lang="ru-RU" sz="1700" dirty="0" smtClean="0">
              <a:latin typeface="Trebuchet MS" pitchFamily="34" charset="0"/>
            </a:endParaRPr>
          </a:p>
          <a:p>
            <a:pPr marL="0" lvl="0" indent="0" algn="just">
              <a:lnSpc>
                <a:spcPts val="1700"/>
              </a:lnSpc>
              <a:buNone/>
            </a:pPr>
            <a:r>
              <a:rPr lang="ru-RU" sz="1700" dirty="0">
                <a:latin typeface="Trebuchet MS" pitchFamily="34" charset="0"/>
              </a:rPr>
              <a:t> </a:t>
            </a:r>
            <a:r>
              <a:rPr lang="ru-RU" sz="1700" dirty="0" smtClean="0">
                <a:latin typeface="Trebuchet MS" pitchFamily="34" charset="0"/>
              </a:rPr>
              <a:t>                       финансиране </a:t>
            </a:r>
            <a:r>
              <a:rPr lang="ru-RU" sz="1700" dirty="0">
                <a:latin typeface="Trebuchet MS" pitchFamily="34" charset="0"/>
              </a:rPr>
              <a:t>за една от страните на границата няма да се счита за </a:t>
            </a:r>
            <a:endParaRPr lang="ru-RU" sz="1700" dirty="0" smtClean="0">
              <a:latin typeface="Trebuchet MS" pitchFamily="34" charset="0"/>
            </a:endParaRPr>
          </a:p>
          <a:p>
            <a:pPr marL="0" lvl="0" indent="0" algn="just">
              <a:lnSpc>
                <a:spcPts val="1700"/>
              </a:lnSpc>
              <a:buNone/>
            </a:pPr>
            <a:r>
              <a:rPr lang="ru-RU" sz="1700" dirty="0">
                <a:latin typeface="Trebuchet MS" pitchFamily="34" charset="0"/>
              </a:rPr>
              <a:t> </a:t>
            </a:r>
            <a:r>
              <a:rPr lang="ru-RU" sz="1700" dirty="0" smtClean="0">
                <a:latin typeface="Trebuchet MS" pitchFamily="34" charset="0"/>
              </a:rPr>
              <a:t>                       имащ </a:t>
            </a:r>
            <a:r>
              <a:rPr lang="ru-RU" sz="1700" dirty="0">
                <a:latin typeface="Trebuchet MS" pitchFamily="34" charset="0"/>
              </a:rPr>
              <a:t>съвместно финансиране. </a:t>
            </a:r>
          </a:p>
          <a:p>
            <a:pPr marL="0" lvl="0" indent="0" algn="just">
              <a:lnSpc>
                <a:spcPts val="1700"/>
              </a:lnSpc>
              <a:buNone/>
            </a:pPr>
            <a:endParaRPr lang="en-US" sz="17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457200" lvl="1" indent="0">
              <a:lnSpc>
                <a:spcPts val="1700"/>
              </a:lnSpc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23554" name="Picture 2" descr="d:\Users\IoanaM\Desktop\promo\IMG_3519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35" y="5426267"/>
            <a:ext cx="1593010" cy="143173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9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021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989" y="666509"/>
            <a:ext cx="8229600" cy="1143000"/>
          </a:xfrm>
        </p:spPr>
        <p:txBody>
          <a:bodyPr/>
          <a:lstStyle/>
          <a:p>
            <a:r>
              <a:rPr lang="bg-BG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Процес на оценка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94187" y="1750543"/>
            <a:ext cx="8721214" cy="3329966"/>
          </a:xfrm>
        </p:spPr>
        <p:txBody>
          <a:bodyPr/>
          <a:lstStyle/>
          <a:p>
            <a:pPr marL="287338" lvl="1" algn="just">
              <a:buFont typeface="Arial" pitchFamily="34" charset="0"/>
              <a:buChar char="•"/>
            </a:pPr>
            <a:r>
              <a:rPr lang="ru-RU" sz="1800" dirty="0" smtClean="0">
                <a:latin typeface="Trebuchet MS" pitchFamily="34" charset="0"/>
              </a:rPr>
              <a:t>Оценяването </a:t>
            </a:r>
            <a:r>
              <a:rPr lang="ru-RU" sz="1800" dirty="0">
                <a:latin typeface="Trebuchet MS" pitchFamily="34" charset="0"/>
              </a:rPr>
              <a:t>ще бъде извършено от Съвместния Секретариат </a:t>
            </a:r>
            <a:endParaRPr lang="en-US" sz="1800" dirty="0">
              <a:latin typeface="Trebuchet MS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r>
              <a:rPr lang="bg-BG" sz="1800" dirty="0" smtClean="0">
                <a:latin typeface="Trebuchet MS" pitchFamily="34" charset="0"/>
              </a:rPr>
              <a:t>Оценяването на проектите ще се прави след срока за кандидатстване, за проектни предложения, внесени преди крайния срок.</a:t>
            </a:r>
            <a:endParaRPr lang="en-US" sz="1800" dirty="0">
              <a:latin typeface="Trebuchet MS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r>
              <a:rPr lang="bg-BG" sz="1800" dirty="0" smtClean="0">
                <a:latin typeface="Trebuchet MS" pitchFamily="34" charset="0"/>
              </a:rPr>
              <a:t>За да бъдат допуснати за финансиране, проектните предложения трябва да спазят административните критерии и тези за допустимост и да получат поне 60 точки при техническата и финансова оценка. Приносът към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 </a:t>
            </a:r>
            <a:r>
              <a:rPr lang="bg-BG" altLang="ro-RO" sz="1800" dirty="0">
                <a:latin typeface="Trebuchet MS" panose="020B0603020202020204" pitchFamily="34" charset="0"/>
              </a:rPr>
              <a:t>индикаторите на Програмата </a:t>
            </a:r>
            <a:r>
              <a:rPr lang="en-US" altLang="ro-RO" sz="1800" dirty="0" smtClean="0">
                <a:latin typeface="Trebuchet MS" panose="020B0603020202020204" pitchFamily="34" charset="0"/>
              </a:rPr>
              <a:t>(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постижения</a:t>
            </a:r>
            <a:r>
              <a:rPr lang="en-US" altLang="ro-RO" sz="1800" dirty="0" smtClean="0">
                <a:latin typeface="Trebuchet MS" panose="020B0603020202020204" pitchFamily="34" charset="0"/>
              </a:rPr>
              <a:t> </a:t>
            </a:r>
            <a:r>
              <a:rPr lang="bg-BG" altLang="ro-RO" sz="1800" dirty="0">
                <a:latin typeface="Trebuchet MS" panose="020B0603020202020204" pitchFamily="34" charset="0"/>
              </a:rPr>
              <a:t>и резултати</a:t>
            </a:r>
            <a:r>
              <a:rPr lang="en-US" altLang="ro-RO" sz="1800" dirty="0">
                <a:latin typeface="Trebuchet MS" panose="020B0603020202020204" pitchFamily="34" charset="0"/>
              </a:rPr>
              <a:t>) </a:t>
            </a:r>
            <a:r>
              <a:rPr lang="bg-BG" altLang="ro-RO" sz="1800" dirty="0">
                <a:latin typeface="Trebuchet MS" panose="020B0603020202020204" pitchFamily="34" charset="0"/>
              </a:rPr>
              <a:t>също ще бъде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взет </a:t>
            </a:r>
            <a:r>
              <a:rPr lang="bg-BG" altLang="ro-RO" sz="1800" dirty="0">
                <a:latin typeface="Trebuchet MS" panose="020B0603020202020204" pitchFamily="34" charset="0"/>
              </a:rPr>
              <a:t>под внимание</a:t>
            </a:r>
            <a:r>
              <a:rPr lang="en-US" altLang="ro-RO" sz="1800" dirty="0">
                <a:latin typeface="Trebuchet MS" panose="020B0603020202020204" pitchFamily="34" charset="0"/>
              </a:rPr>
              <a:t>. </a:t>
            </a:r>
            <a:endParaRPr lang="en-US" sz="1800" dirty="0">
              <a:latin typeface="Trebuchet MS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r>
              <a:rPr lang="bg-BG" altLang="ro-RO" sz="1800" dirty="0" smtClean="0">
                <a:latin typeface="Trebuchet MS" panose="020B0603020202020204" pitchFamily="34" charset="0"/>
              </a:rPr>
              <a:t>Проектите се оценяват </a:t>
            </a:r>
            <a:r>
              <a:rPr lang="bg-BG" altLang="ro-RO" sz="1800" dirty="0">
                <a:latin typeface="Trebuchet MS" panose="020B0603020202020204" pitchFamily="34" charset="0"/>
              </a:rPr>
              <a:t>по реда на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подаване </a:t>
            </a:r>
            <a:r>
              <a:rPr lang="bg-BG" altLang="ro-RO" sz="1800" dirty="0">
                <a:latin typeface="Trebuchet MS" panose="020B0603020202020204" pitchFamily="34" charset="0"/>
              </a:rPr>
              <a:t>и ще бъдат договорени,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след приключване на оценката  </a:t>
            </a:r>
            <a:r>
              <a:rPr lang="bg-BG" altLang="ro-RO" sz="1800" dirty="0">
                <a:latin typeface="Trebuchet MS" panose="020B0603020202020204" pitchFamily="34" charset="0"/>
              </a:rPr>
              <a:t>оценката е приключила (след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одобрение</a:t>
            </a:r>
            <a:r>
              <a:rPr lang="en-US" altLang="ro-RO" sz="1800" dirty="0" smtClean="0">
                <a:latin typeface="Trebuchet MS" panose="020B0603020202020204" pitchFamily="34" charset="0"/>
              </a:rPr>
              <a:t>).</a:t>
            </a:r>
            <a:endParaRPr lang="en-US" altLang="ro-RO" sz="1800" dirty="0">
              <a:latin typeface="Trebuchet MS" panose="020B0603020202020204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endParaRPr lang="en-US" sz="1800" dirty="0" smtClean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18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1800" dirty="0">
              <a:latin typeface="Trebuchet MS" pitchFamily="34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577" y="4868602"/>
            <a:ext cx="2385882" cy="158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533400" y="4894886"/>
            <a:ext cx="5562600" cy="180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bg-BG" sz="1800" dirty="0" smtClean="0">
                <a:solidFill>
                  <a:srgbClr val="002060"/>
                </a:solidFill>
                <a:latin typeface="Trebuchet MS" pitchFamily="34" charset="0"/>
              </a:rPr>
              <a:t>Ако проектът получи поне 90 точки крайна оценка, ще се изпрати директно до Комитета за наблюдение за одобрение и след спазване на процедурата по сключване на договора, се сключва самия договор.</a:t>
            </a:r>
            <a:endParaRPr lang="en-US" sz="1800" dirty="0">
              <a:solidFill>
                <a:srgbClr val="002060"/>
              </a:solidFill>
              <a:latin typeface="Trebuchet MS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840" y="1177992"/>
            <a:ext cx="785851" cy="92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29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itle 2"/>
          <p:cNvSpPr>
            <a:spLocks noGrp="1"/>
          </p:cNvSpPr>
          <p:nvPr>
            <p:ph type="title" idx="4294967295"/>
          </p:nvPr>
        </p:nvSpPr>
        <p:spPr>
          <a:xfrm>
            <a:off x="161925" y="1425020"/>
            <a:ext cx="8991600" cy="717790"/>
          </a:xfrm>
        </p:spPr>
        <p:txBody>
          <a:bodyPr/>
          <a:lstStyle/>
          <a:p>
            <a:r>
              <a:rPr lang="bg-BG" sz="3600" b="1" dirty="0" smtClean="0">
                <a:solidFill>
                  <a:srgbClr val="FF0000"/>
                </a:solidFill>
                <a:latin typeface="Trebuchet MS" pitchFamily="34" charset="0"/>
              </a:rPr>
              <a:t>Бюджет на тази покана</a:t>
            </a:r>
            <a:r>
              <a:rPr lang="en-US" sz="36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4294967295"/>
          </p:nvPr>
        </p:nvSpPr>
        <p:spPr>
          <a:xfrm>
            <a:off x="-411028" y="2031727"/>
            <a:ext cx="9448799" cy="5638800"/>
          </a:xfrm>
        </p:spPr>
        <p:txBody>
          <a:bodyPr/>
          <a:lstStyle/>
          <a:p>
            <a:pPr marL="457200" lvl="1" indent="0" algn="ctr">
              <a:buNone/>
            </a:pPr>
            <a:endParaRPr lang="en-US" sz="2400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ro-RO" sz="2400" dirty="0" smtClean="0">
              <a:latin typeface="Trebuchet MS" pitchFamily="34" charset="0"/>
            </a:endParaRPr>
          </a:p>
          <a:p>
            <a:pPr marL="0" indent="0">
              <a:buNone/>
            </a:pPr>
            <a:endParaRPr lang="en-US" dirty="0" smtClean="0">
              <a:latin typeface="Trebuchet MS" pitchFamily="34" charset="0"/>
            </a:endParaRPr>
          </a:p>
          <a:p>
            <a:pPr>
              <a:buFont typeface="Arial" charset="0"/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dirty="0" smtClean="0">
              <a:latin typeface="Trebuchet MS" pitchFamily="34" charset="0"/>
            </a:endParaRPr>
          </a:p>
        </p:txBody>
      </p:sp>
      <p:pic>
        <p:nvPicPr>
          <p:cNvPr id="19" name="Picture 4" descr="http://kristiholl.net/writers-blog/wp-content/uploads/2015/02/focus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" y="1650749"/>
            <a:ext cx="1428750" cy="178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578473"/>
              </p:ext>
            </p:extLst>
          </p:nvPr>
        </p:nvGraphicFramePr>
        <p:xfrm>
          <a:off x="1162050" y="2503312"/>
          <a:ext cx="7335148" cy="3219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3787"/>
                <a:gridCol w="1833787"/>
                <a:gridCol w="1833787"/>
                <a:gridCol w="1833787"/>
              </a:tblGrid>
              <a:tr h="1452332"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/>
                        <a:t>Приоритетни</a:t>
                      </a:r>
                      <a:r>
                        <a:rPr lang="bg-BG" sz="2000" baseline="0" dirty="0" smtClean="0"/>
                        <a:t> оси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/>
                        <a:t>ЕФРР</a:t>
                      </a:r>
                      <a:r>
                        <a:rPr lang="en-US" sz="2000" dirty="0" smtClean="0"/>
                        <a:t> (</a:t>
                      </a:r>
                      <a:r>
                        <a:rPr lang="bg-BG" sz="2000" dirty="0" smtClean="0"/>
                        <a:t>евро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/>
                        <a:t>Национално финансиране </a:t>
                      </a:r>
                      <a:r>
                        <a:rPr lang="ro-RO" sz="2000" dirty="0" smtClean="0"/>
                        <a:t>(</a:t>
                      </a:r>
                      <a:r>
                        <a:rPr lang="bg-BG" sz="2000" dirty="0" smtClean="0"/>
                        <a:t>евро</a:t>
                      </a:r>
                      <a:r>
                        <a:rPr lang="ro-RO" sz="2000" dirty="0" smtClean="0"/>
                        <a:t>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/>
                        <a:t>Общо</a:t>
                      </a:r>
                      <a:r>
                        <a:rPr lang="bg-BG" sz="2000" baseline="0" dirty="0" smtClean="0"/>
                        <a:t> финансиране</a:t>
                      </a:r>
                      <a:r>
                        <a:rPr lang="ro-RO" sz="2000" dirty="0" smtClean="0"/>
                        <a:t> (</a:t>
                      </a:r>
                      <a:r>
                        <a:rPr lang="bg-BG" sz="2000" dirty="0" smtClean="0"/>
                        <a:t>евро</a:t>
                      </a:r>
                      <a:r>
                        <a:rPr lang="ro-RO" sz="2000" dirty="0" smtClean="0"/>
                        <a:t>)</a:t>
                      </a:r>
                      <a:endParaRPr lang="en-US" sz="2000" dirty="0"/>
                    </a:p>
                  </a:txBody>
                  <a:tcPr anchor="ctr"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ПО</a:t>
                      </a:r>
                      <a:r>
                        <a:rPr lang="ro-RO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15.102.186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2.665.093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17.767.279</a:t>
                      </a:r>
                      <a:endParaRPr lang="en-US" dirty="0"/>
                    </a:p>
                  </a:txBody>
                  <a:tcPr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ПО</a:t>
                      </a:r>
                      <a:r>
                        <a:rPr lang="ro-RO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10.787.276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1.903.637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12.690.913</a:t>
                      </a:r>
                      <a:endParaRPr lang="en-US" dirty="0"/>
                    </a:p>
                  </a:txBody>
                  <a:tcPr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bg-BG" sz="2000" b="1" dirty="0" smtClean="0"/>
                        <a:t>Общо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/>
                        <a:t>25.889.462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/>
                        <a:t>4.568.730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/>
                        <a:t>30.458.192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6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986836"/>
            <a:ext cx="593725" cy="66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1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638923"/>
            <a:ext cx="8229600" cy="1143000"/>
          </a:xfrm>
        </p:spPr>
        <p:txBody>
          <a:bodyPr/>
          <a:lstStyle/>
          <a:p>
            <a:r>
              <a:rPr lang="bg-BG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ПРОЕКТА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Процес на оценка и договаряне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73489" y="1496185"/>
            <a:ext cx="8999732" cy="4997280"/>
          </a:xfrm>
        </p:spPr>
        <p:txBody>
          <a:bodyPr/>
          <a:lstStyle/>
          <a:p>
            <a:pPr marL="231775" indent="-231775"/>
            <a:r>
              <a:rPr lang="bg-BG" altLang="ro-RO" sz="1800" dirty="0" smtClean="0">
                <a:latin typeface="Trebuchet MS" panose="020B0603020202020204" pitchFamily="34" charset="0"/>
              </a:rPr>
              <a:t>УО </a:t>
            </a:r>
            <a:r>
              <a:rPr lang="bg-BG" altLang="ro-RO" sz="1800" dirty="0">
                <a:latin typeface="Trebuchet MS" panose="020B0603020202020204" pitchFamily="34" charset="0"/>
              </a:rPr>
              <a:t>има право да реши да не подпише договора за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финансиране            	        </a:t>
            </a:r>
            <a:r>
              <a:rPr lang="bg-BG" altLang="ro-RO" sz="1800" dirty="0">
                <a:latin typeface="Trebuchet MS" panose="020B0603020202020204" pitchFamily="34" charset="0"/>
              </a:rPr>
              <a:t>в случай че бенефициента изпълнява все още</a:t>
            </a:r>
            <a:r>
              <a:rPr lang="en-US" altLang="ro-RO" sz="1800" dirty="0">
                <a:latin typeface="Trebuchet MS" panose="020B0603020202020204" pitchFamily="34" charset="0"/>
              </a:rPr>
              <a:t>, </a:t>
            </a:r>
            <a:r>
              <a:rPr lang="bg-BG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едновременно</a:t>
            </a:r>
            <a:r>
              <a:rPr lang="en-US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,</a:t>
            </a:r>
            <a:r>
              <a:rPr lang="en-US" altLang="ro-RO" sz="1800" dirty="0">
                <a:latin typeface="Trebuchet MS" panose="020B0603020202020204" pitchFamily="34" charset="0"/>
              </a:rPr>
              <a:t>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                             </a:t>
            </a:r>
            <a:r>
              <a:rPr lang="en-US" altLang="ro-RO" sz="1800" dirty="0" smtClean="0">
                <a:latin typeface="Trebuchet MS" panose="020B0603020202020204" pitchFamily="34" charset="0"/>
              </a:rPr>
              <a:t>4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 </a:t>
            </a:r>
            <a:r>
              <a:rPr lang="bg-BG" altLang="ro-RO" sz="1800" dirty="0">
                <a:latin typeface="Trebuchet MS" panose="020B0603020202020204" pitchFamily="34" charset="0"/>
              </a:rPr>
              <a:t>проекта. В случай, че 5 проекта са избрани петият ще бъде поставен в списъка на резервите </a:t>
            </a:r>
            <a:r>
              <a:rPr lang="en-US" altLang="ro-RO" sz="1800" dirty="0">
                <a:latin typeface="Trebuchet MS" panose="020B0603020202020204" pitchFamily="34" charset="0"/>
              </a:rPr>
              <a:t>(</a:t>
            </a:r>
            <a:r>
              <a:rPr lang="bg-BG" altLang="ro-RO" sz="1800" dirty="0">
                <a:latin typeface="Trebuchet MS" panose="020B0603020202020204" pitchFamily="34" charset="0"/>
              </a:rPr>
              <a:t>и може да бъде договорен след финализирането на последния от другите проекти, ако Програмата разполага със средства от предоставената финансова помощ</a:t>
            </a:r>
            <a:r>
              <a:rPr lang="en-US" altLang="ro-RO" sz="1800" dirty="0" smtClean="0">
                <a:latin typeface="Trebuchet MS" panose="020B0603020202020204" pitchFamily="34" charset="0"/>
              </a:rPr>
              <a:t>)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;</a:t>
            </a:r>
            <a:endParaRPr lang="bg-BG" altLang="ro-RO" sz="1800" dirty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231775" algn="just"/>
            <a:r>
              <a:rPr lang="bg-BG" altLang="ro-RO" sz="1800" dirty="0" smtClean="0">
                <a:latin typeface="Trebuchet MS" panose="020B0603020202020204" pitchFamily="34" charset="0"/>
              </a:rPr>
              <a:t>Посещения </a:t>
            </a:r>
            <a:r>
              <a:rPr lang="bg-BG" altLang="ro-RO" sz="1800" dirty="0">
                <a:latin typeface="Trebuchet MS" panose="020B0603020202020204" pitchFamily="34" charset="0"/>
              </a:rPr>
              <a:t>преди договарянето и искания за допълнителни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документи;</a:t>
            </a:r>
            <a:endParaRPr lang="bg-BG" altLang="ro-RO" sz="1800" dirty="0">
              <a:latin typeface="Trebuchet MS" panose="020B0603020202020204" pitchFamily="34" charset="0"/>
            </a:endParaRPr>
          </a:p>
          <a:p>
            <a:pPr marL="231775" indent="-231775" algn="just"/>
            <a:r>
              <a:rPr lang="ru-RU" sz="1800" dirty="0">
                <a:latin typeface="Trebuchet MS" pitchFamily="34" charset="0"/>
              </a:rPr>
              <a:t>Непредставянето на изисканите документи в срок по време на периода за предварително договаряне ще доведе до отхвърляне на </a:t>
            </a:r>
            <a:r>
              <a:rPr lang="ru-RU" sz="1800" dirty="0" smtClean="0">
                <a:latin typeface="Trebuchet MS" pitchFamily="34" charset="0"/>
              </a:rPr>
              <a:t>проекта;</a:t>
            </a:r>
            <a:endParaRPr lang="ru-RU" sz="1800" dirty="0">
              <a:latin typeface="Trebuchet MS" pitchFamily="34" charset="0"/>
            </a:endParaRPr>
          </a:p>
          <a:p>
            <a:pPr marL="231775" indent="-231775" algn="just"/>
            <a:r>
              <a:rPr lang="ru-RU" sz="1800" dirty="0">
                <a:latin typeface="Trebuchet MS" pitchFamily="34" charset="0"/>
              </a:rPr>
              <a:t>Бенефициентите ще подпишат Партньорско споразумение; </a:t>
            </a:r>
          </a:p>
          <a:p>
            <a:pPr marL="231775" indent="-231775" algn="just"/>
            <a:r>
              <a:rPr lang="ru-RU" sz="1800" dirty="0" smtClean="0">
                <a:latin typeface="Trebuchet MS" pitchFamily="34" charset="0"/>
              </a:rPr>
              <a:t>Проектите </a:t>
            </a:r>
            <a:r>
              <a:rPr lang="ru-RU" sz="1800" dirty="0">
                <a:latin typeface="Trebuchet MS" pitchFamily="34" charset="0"/>
              </a:rPr>
              <a:t>могат да внасят Искания за Възстановяване по всяко време ако има разходи за  &gt; 5,000 eвро</a:t>
            </a:r>
            <a:r>
              <a:rPr lang="ru-RU" sz="1800" dirty="0" smtClean="0">
                <a:latin typeface="Trebuchet MS" pitchFamily="34" charset="0"/>
              </a:rPr>
              <a:t>;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bg-BG" sz="1800" dirty="0" smtClean="0">
                <a:latin typeface="Trebuchet MS" pitchFamily="34" charset="0"/>
              </a:rPr>
              <a:t>Образците на договорите, приложени към Наръчника </a:t>
            </a:r>
            <a:r>
              <a:rPr lang="ru-RU" sz="1800" dirty="0">
                <a:latin typeface="Trebuchet MS" pitchFamily="34" charset="0"/>
              </a:rPr>
              <a:t>са информативни и подлежат на </a:t>
            </a:r>
            <a:r>
              <a:rPr lang="ru-RU" sz="1800" dirty="0" smtClean="0">
                <a:latin typeface="Trebuchet MS" pitchFamily="34" charset="0"/>
              </a:rPr>
              <a:t>промяна</a:t>
            </a:r>
          </a:p>
          <a:p>
            <a:pPr marL="231775" indent="-231775" algn="just"/>
            <a:r>
              <a:rPr lang="bg-BG" sz="1800" dirty="0" smtClean="0">
                <a:solidFill>
                  <a:srgbClr val="00B050"/>
                </a:solidFill>
                <a:latin typeface="Trebuchet MS" pitchFamily="34" charset="0"/>
              </a:rPr>
              <a:t>Докладите за напредък се изпращат на всеки 3 месеца, независимо исканията за възстановяване</a:t>
            </a:r>
            <a:endParaRPr lang="en-US" sz="1800" dirty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231775" algn="just"/>
            <a:r>
              <a:rPr lang="ru-RU" sz="1800" dirty="0">
                <a:latin typeface="Trebuchet MS" pitchFamily="34" charset="0"/>
              </a:rPr>
              <a:t>Бенефициентите ще внесат график на исканията за контрол на първо ниво, които ще бъдат задължителни </a:t>
            </a: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509" y="1206690"/>
            <a:ext cx="1290451" cy="8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8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Up Arrow 18"/>
          <p:cNvSpPr/>
          <p:nvPr/>
        </p:nvSpPr>
        <p:spPr>
          <a:xfrm>
            <a:off x="8556092" y="5927525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/>
          <p:cNvSpPr/>
          <p:nvPr/>
        </p:nvSpPr>
        <p:spPr>
          <a:xfrm>
            <a:off x="436166" y="5939342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1872777" y="5947520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228" y="820571"/>
            <a:ext cx="8229600" cy="742335"/>
          </a:xfrm>
        </p:spPr>
        <p:txBody>
          <a:bodyPr/>
          <a:lstStyle/>
          <a:p>
            <a:r>
              <a:rPr lang="bg-BG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Условия за предварително договаряне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51391" y="1586381"/>
            <a:ext cx="8915400" cy="4754564"/>
          </a:xfrm>
        </p:spPr>
        <p:txBody>
          <a:bodyPr/>
          <a:lstStyle/>
          <a:p>
            <a:pPr marL="0" indent="0" algn="just">
              <a:buNone/>
            </a:pPr>
            <a:r>
              <a:rPr lang="bg-BG" sz="1800" dirty="0" smtClean="0">
                <a:latin typeface="Trebuchet MS" pitchFamily="34" charset="0"/>
              </a:rPr>
              <a:t>Съкращение на бюджета на ниво бенефициент.</a:t>
            </a:r>
            <a:endParaRPr lang="en-US" sz="18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bg-BG" sz="1800" dirty="0" smtClean="0">
                <a:latin typeface="Trebuchet MS" pitchFamily="34" charset="0"/>
              </a:rPr>
              <a:t>Ако сумата, заявена и декларирана от Контрольорите на първо ниво за допустима, в средата на срока на изпълнение не е спазена. Ако бенефициентът има финансово изпълнение по-малко от:</a:t>
            </a:r>
            <a:endParaRPr lang="en-US" sz="1800" dirty="0" smtClean="0">
              <a:latin typeface="Trebuchet MS" pitchFamily="34" charset="0"/>
            </a:endParaRPr>
          </a:p>
          <a:p>
            <a:pPr lvl="2"/>
            <a:r>
              <a:rPr lang="en-US" sz="1800" b="1" dirty="0" smtClean="0">
                <a:latin typeface="Trebuchet MS" pitchFamily="34" charset="0"/>
              </a:rPr>
              <a:t>75%                 10% </a:t>
            </a:r>
            <a:r>
              <a:rPr lang="bg-BG" sz="1800" b="1" dirty="0" smtClean="0">
                <a:latin typeface="Trebuchet MS" pitchFamily="34" charset="0"/>
              </a:rPr>
              <a:t>съкращение</a:t>
            </a:r>
          </a:p>
          <a:p>
            <a:pPr lvl="2"/>
            <a:r>
              <a:rPr lang="en-US" sz="1800" b="1" dirty="0" smtClean="0">
                <a:latin typeface="Trebuchet MS" pitchFamily="34" charset="0"/>
              </a:rPr>
              <a:t>50%                 25</a:t>
            </a:r>
            <a:r>
              <a:rPr lang="en-US" sz="1800" b="1" dirty="0">
                <a:latin typeface="Trebuchet MS" pitchFamily="34" charset="0"/>
              </a:rPr>
              <a:t>% </a:t>
            </a:r>
            <a:r>
              <a:rPr lang="bg-BG" sz="1800" b="1" dirty="0" smtClean="0">
                <a:latin typeface="Trebuchet MS" pitchFamily="34" charset="0"/>
              </a:rPr>
              <a:t>съкращение</a:t>
            </a:r>
            <a:r>
              <a:rPr lang="en-US" sz="1800" b="1" dirty="0" smtClean="0">
                <a:latin typeface="Trebuchet MS" pitchFamily="34" charset="0"/>
              </a:rPr>
              <a:t> </a:t>
            </a:r>
            <a:r>
              <a:rPr lang="en-US" sz="1100" b="1" dirty="0" smtClean="0">
                <a:latin typeface="Trebuchet MS" pitchFamily="34" charset="0"/>
              </a:rPr>
              <a:t>	</a:t>
            </a:r>
            <a:endParaRPr lang="en-US" sz="1100" b="1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bg-BG" sz="1800" dirty="0" smtClean="0">
                <a:latin typeface="Trebuchet MS" pitchFamily="34" charset="0"/>
              </a:rPr>
              <a:t>Ревизираният бюджет трябва да се подаде в двуседмичен срок, в противен случай намаляването се прилага пропорционално върху всички бюджетни пера на бенефициента, чийто бюджет се съкращава.</a:t>
            </a:r>
            <a:endParaRPr lang="en-US" sz="1800" dirty="0" smtClean="0">
              <a:latin typeface="Trebuchet MS" pitchFamily="34" charset="0"/>
            </a:endParaRPr>
          </a:p>
          <a:p>
            <a:pPr marL="0" indent="0">
              <a:buNone/>
            </a:pPr>
            <a:r>
              <a:rPr lang="bg-BG" sz="1800" dirty="0" smtClean="0">
                <a:latin typeface="Trebuchet MS" pitchFamily="34" charset="0"/>
              </a:rPr>
              <a:t>Ако бенефициентът реши да прекрати изпълнението на проекта, средствата трябва да бъдат върнати.</a:t>
            </a:r>
            <a:endParaRPr lang="en-US" sz="1800" dirty="0">
              <a:latin typeface="Trebuchet MS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898176" y="2938457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898176" y="3255742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020" y="6379889"/>
            <a:ext cx="91209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o-RO" dirty="0" smtClean="0">
                <a:latin typeface="Trebuchet MS" panose="020B0603020202020204" pitchFamily="34" charset="0"/>
              </a:rPr>
              <a:t>1</a:t>
            </a:r>
            <a:r>
              <a:rPr lang="en-US" dirty="0" smtClean="0">
                <a:latin typeface="Trebuchet MS" panose="020B0603020202020204" pitchFamily="34" charset="0"/>
              </a:rPr>
              <a:t>.0</a:t>
            </a:r>
            <a:r>
              <a:rPr lang="ro-RO" dirty="0" smtClean="0">
                <a:latin typeface="Trebuchet MS" panose="020B0603020202020204" pitchFamily="34" charset="0"/>
              </a:rPr>
              <a:t>9</a:t>
            </a:r>
            <a:r>
              <a:rPr lang="en-US" dirty="0" smtClean="0">
                <a:latin typeface="Trebuchet MS" panose="020B0603020202020204" pitchFamily="34" charset="0"/>
              </a:rPr>
              <a:t>.2016 </a:t>
            </a:r>
            <a:r>
              <a:rPr lang="bg-BG" dirty="0">
                <a:latin typeface="Trebuchet MS" panose="020B0603020202020204" pitchFamily="34" charset="0"/>
              </a:rPr>
              <a:t>Бюджет на проекта</a:t>
            </a:r>
            <a:r>
              <a:rPr lang="en-US" dirty="0">
                <a:latin typeface="Trebuchet MS" panose="020B0603020202020204" pitchFamily="34" charset="0"/>
              </a:rPr>
              <a:t>: 4 </a:t>
            </a:r>
            <a:r>
              <a:rPr lang="bg-BG" dirty="0">
                <a:latin typeface="Trebuchet MS" panose="020B0603020202020204" pitchFamily="34" charset="0"/>
              </a:rPr>
              <a:t>милиона евро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ro-RO" dirty="0" smtClean="0">
                <a:latin typeface="Trebuchet MS" panose="020B0603020202020204" pitchFamily="34" charset="0"/>
              </a:rPr>
              <a:t>			</a:t>
            </a:r>
            <a:r>
              <a:rPr lang="en-US" dirty="0" smtClean="0">
                <a:latin typeface="Trebuchet MS" panose="020B0603020202020204" pitchFamily="34" charset="0"/>
              </a:rPr>
              <a:t>31.</a:t>
            </a:r>
            <a:r>
              <a:rPr lang="ro-RO" dirty="0" smtClean="0">
                <a:latin typeface="Trebuchet MS" panose="020B0603020202020204" pitchFamily="34" charset="0"/>
              </a:rPr>
              <a:t>08</a:t>
            </a:r>
            <a:r>
              <a:rPr lang="en-US" dirty="0" smtClean="0">
                <a:latin typeface="Trebuchet MS" panose="020B0603020202020204" pitchFamily="34" charset="0"/>
              </a:rPr>
              <a:t>.2018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441929" y="5648369"/>
            <a:ext cx="297131" cy="7315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24201" y="4749609"/>
            <a:ext cx="2866608" cy="91154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500" b="1" dirty="0" smtClean="0">
                <a:solidFill>
                  <a:srgbClr val="C00000"/>
                </a:solidFill>
                <a:latin typeface="Trebuchet MS" pitchFamily="34" charset="0"/>
              </a:rPr>
              <a:t>Средносрочна цел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: 0.1 </a:t>
            </a:r>
            <a:r>
              <a:rPr lang="bg-BG" sz="1500" b="1" dirty="0" smtClean="0">
                <a:solidFill>
                  <a:srgbClr val="C00000"/>
                </a:solidFill>
                <a:latin typeface="Trebuchet MS" pitchFamily="34" charset="0"/>
              </a:rPr>
              <a:t>млн. евро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(</a:t>
            </a:r>
            <a:r>
              <a:rPr lang="bg-BG" sz="1200" b="1" dirty="0" smtClean="0">
                <a:solidFill>
                  <a:srgbClr val="C00000"/>
                </a:solidFill>
                <a:latin typeface="Trebuchet MS" pitchFamily="34" charset="0"/>
              </a:rPr>
              <a:t>веднъж определена, не може да се променя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)</a:t>
            </a:r>
            <a:endParaRPr lang="en-US" sz="1500" b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52052" y="5785873"/>
            <a:ext cx="1238757" cy="381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31</a:t>
            </a:r>
            <a:r>
              <a:rPr lang="en-US" dirty="0" smtClean="0"/>
              <a:t>.0</a:t>
            </a:r>
            <a:r>
              <a:rPr lang="ro-RO" dirty="0" smtClean="0"/>
              <a:t>8</a:t>
            </a:r>
            <a:r>
              <a:rPr lang="en-US" dirty="0" smtClean="0"/>
              <a:t>.2017</a:t>
            </a:r>
            <a:endParaRPr lang="en-US" dirty="0"/>
          </a:p>
        </p:txBody>
      </p:sp>
      <p:sp>
        <p:nvSpPr>
          <p:cNvPr id="14" name="Up Arrow 13"/>
          <p:cNvSpPr/>
          <p:nvPr/>
        </p:nvSpPr>
        <p:spPr>
          <a:xfrm>
            <a:off x="1186218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2591144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6443476" y="5916601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17"/>
          <p:cNvSpPr/>
          <p:nvPr/>
        </p:nvSpPr>
        <p:spPr>
          <a:xfrm>
            <a:off x="7498358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" y="5368271"/>
            <a:ext cx="2971800" cy="5628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defRPr/>
            </a:pPr>
            <a:r>
              <a:rPr lang="bg-BG" dirty="0">
                <a:solidFill>
                  <a:schemeClr val="tx1"/>
                </a:solidFill>
                <a:latin typeface="Trebuchet MS" panose="020B0603020202020204" pitchFamily="34" charset="0"/>
              </a:rPr>
              <a:t>Междинните цели могат да се променят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61861" y="5374786"/>
            <a:ext cx="2971800" cy="572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defRPr/>
            </a:pPr>
            <a:r>
              <a:rPr lang="bg-BG" dirty="0">
                <a:solidFill>
                  <a:schemeClr val="tx1"/>
                </a:solidFill>
                <a:latin typeface="Trebuchet MS" panose="020B0603020202020204" pitchFamily="34" charset="0"/>
              </a:rPr>
              <a:t>Междинните цели могат да се променят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21" name="Picture 2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6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588" y="920287"/>
            <a:ext cx="8229600" cy="852487"/>
          </a:xfrm>
        </p:spPr>
        <p:txBody>
          <a:bodyPr/>
          <a:lstStyle/>
          <a:p>
            <a:r>
              <a:rPr lang="bg-BG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БЮДЖЕТ</a:t>
            </a:r>
            <a:endParaRPr lang="en-US" sz="28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832514" y="1575936"/>
            <a:ext cx="7478973" cy="2462664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bg-BG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Бюджетът е опростен</a:t>
            </a:r>
            <a:r>
              <a:rPr lang="en-US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!</a:t>
            </a:r>
          </a:p>
          <a:p>
            <a:pPr algn="just">
              <a:buFont typeface="Wingdings" pitchFamily="2" charset="2"/>
              <a:buChar char="ü"/>
            </a:pPr>
            <a:r>
              <a:rPr lang="bg-BG" sz="1800" dirty="0" smtClean="0">
                <a:latin typeface="Trebuchet MS" pitchFamily="34" charset="0"/>
              </a:rPr>
              <a:t>Само основни категории разходи са включени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bg-BG" sz="1800" dirty="0" smtClean="0">
                <a:solidFill>
                  <a:srgbClr val="002060"/>
                </a:solidFill>
                <a:latin typeface="Trebuchet MS" pitchFamily="34" charset="0"/>
              </a:rPr>
              <a:t>без линии или </a:t>
            </a:r>
            <a:r>
              <a:rPr lang="bg-BG" sz="1800" dirty="0" err="1" smtClean="0">
                <a:solidFill>
                  <a:srgbClr val="002060"/>
                </a:solidFill>
                <a:latin typeface="Trebuchet MS" pitchFamily="34" charset="0"/>
              </a:rPr>
              <a:t>подлинии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). </a:t>
            </a:r>
          </a:p>
          <a:p>
            <a:pPr algn="just">
              <a:buFont typeface="Wingdings" pitchFamily="2" charset="2"/>
              <a:buChar char="ü"/>
            </a:pPr>
            <a:r>
              <a:rPr lang="bg-BG" sz="1800" dirty="0" smtClean="0">
                <a:latin typeface="Trebuchet MS" pitchFamily="34" charset="0"/>
              </a:rPr>
              <a:t>Въпреки това в искането за финансиране трябва да опишете: </a:t>
            </a:r>
          </a:p>
          <a:p>
            <a:pPr algn="just">
              <a:buFont typeface="Arial" panose="020B0604020202020204" pitchFamily="34" charset="0"/>
              <a:buNone/>
            </a:pPr>
            <a:r>
              <a:rPr lang="bg-BG" altLang="ro-RO" sz="1800" dirty="0">
                <a:solidFill>
                  <a:srgbClr val="00B050"/>
                </a:solidFill>
                <a:latin typeface="Trebuchet MS" panose="020B0603020202020204" pitchFamily="34" charset="0"/>
              </a:rPr>
              <a:t>за какво ще изразходвате средствата и защо имате нужда от изразходването на средствата за ВСЯКА категория разходи </a:t>
            </a:r>
            <a:r>
              <a:rPr lang="bg-BG" altLang="ro-RO" sz="1800" dirty="0">
                <a:latin typeface="Trebuchet MS" panose="020B0603020202020204" pitchFamily="34" charset="0"/>
              </a:rPr>
              <a:t>(изключение прави </a:t>
            </a:r>
            <a:r>
              <a:rPr lang="bg-BG" altLang="ro-RO" sz="1800" dirty="0" smtClean="0">
                <a:latin typeface="Trebuchet MS" panose="020B0603020202020204" pitchFamily="34" charset="0"/>
              </a:rPr>
              <a:t>плоската </a:t>
            </a:r>
            <a:r>
              <a:rPr lang="bg-BG" altLang="ro-RO" sz="1800" dirty="0">
                <a:latin typeface="Trebuchet MS" panose="020B0603020202020204" pitchFamily="34" charset="0"/>
              </a:rPr>
              <a:t>ставка)</a:t>
            </a:r>
            <a:r>
              <a:rPr lang="en-US" altLang="ro-RO" sz="1800" dirty="0">
                <a:latin typeface="Trebuchet MS" panose="020B0603020202020204" pitchFamily="34" charset="0"/>
              </a:rPr>
              <a:t>!</a:t>
            </a:r>
          </a:p>
          <a:p>
            <a:pPr algn="just">
              <a:buFont typeface="Wingdings" pitchFamily="2" charset="2"/>
              <a:buChar char="ü"/>
            </a:pPr>
            <a:r>
              <a:rPr lang="bg-BG" sz="1800" dirty="0" smtClean="0">
                <a:solidFill>
                  <a:srgbClr val="00B050"/>
                </a:solidFill>
                <a:latin typeface="Trebuchet MS" pitchFamily="34" charset="0"/>
              </a:rPr>
              <a:t>Нетните приходи ще се </a:t>
            </a:r>
            <a:r>
              <a:rPr lang="bg-BG" sz="180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</a:rPr>
              <a:t>се</a:t>
            </a:r>
            <a:r>
              <a:rPr lang="bg-BG" sz="180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</a:rPr>
              <a:t> оценят</a:t>
            </a:r>
            <a:r>
              <a:rPr lang="bg-BG" sz="1800" dirty="0" smtClean="0">
                <a:solidFill>
                  <a:srgbClr val="00B050"/>
                </a:solidFill>
                <a:latin typeface="Trebuchet MS" pitchFamily="34" charset="0"/>
              </a:rPr>
              <a:t>, но ще бъдат приспаднати преди да се попълнят допустимите разходи в бюджета.</a:t>
            </a:r>
            <a:endParaRPr lang="en-US" sz="1800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1800" dirty="0">
                <a:latin typeface="Trebuchet MS" panose="020B0603020202020204" pitchFamily="34" charset="0"/>
              </a:rPr>
              <a:t>Бюджетът към формуляра за кандидатстване е една таблица </a:t>
            </a:r>
            <a:r>
              <a:rPr lang="en-US" altLang="ro-RO" sz="1800" dirty="0">
                <a:latin typeface="Trebuchet MS" panose="020B0603020202020204" pitchFamily="34" charset="0"/>
              </a:rPr>
              <a:t>Excel. </a:t>
            </a:r>
            <a:r>
              <a:rPr lang="bg-BG" altLang="ro-RO" sz="1800" dirty="0">
                <a:latin typeface="Trebuchet MS" panose="020B0603020202020204" pitchFamily="34" charset="0"/>
              </a:rPr>
              <a:t>Формулите, включени в нея са заключени </a:t>
            </a:r>
            <a:r>
              <a:rPr lang="en-US" altLang="ro-RO" sz="1800" dirty="0">
                <a:latin typeface="Trebuchet MS" panose="020B0603020202020204" pitchFamily="34" charset="0"/>
              </a:rPr>
              <a:t>(</a:t>
            </a:r>
            <a:r>
              <a:rPr lang="bg-BG" altLang="ro-RO" sz="1800" dirty="0">
                <a:latin typeface="Trebuchet MS" panose="020B0603020202020204" pitchFamily="34" charset="0"/>
              </a:rPr>
              <a:t>за да се избегнат грешки</a:t>
            </a:r>
            <a:r>
              <a:rPr lang="en-US" altLang="ro-RO" sz="1800" dirty="0">
                <a:latin typeface="Trebuchet MS" panose="020B0603020202020204" pitchFamily="34" charset="0"/>
              </a:rPr>
              <a:t>). </a:t>
            </a:r>
            <a:endParaRPr lang="bg-BG" altLang="ro-RO" sz="1800" dirty="0" smtClean="0">
              <a:latin typeface="Trebuchet MS" panose="020B0603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1800" dirty="0">
                <a:latin typeface="Trebuchet MS" panose="020B0603020202020204" pitchFamily="34" charset="0"/>
              </a:rPr>
              <a:t>Недопустимите разходи са описани подробно отделно</a:t>
            </a:r>
            <a:r>
              <a:rPr lang="en-US" altLang="ro-RO" sz="1800" dirty="0">
                <a:latin typeface="Trebuchet MS" panose="020B0603020202020204" pitchFamily="34" charset="0"/>
              </a:rPr>
              <a:t>!</a:t>
            </a:r>
          </a:p>
          <a:p>
            <a:pPr marL="0" indent="0" algn="just">
              <a:buNone/>
            </a:pPr>
            <a:endParaRPr lang="en-US" sz="1800" dirty="0">
              <a:latin typeface="Trebuchet MS" pitchFamily="34" charset="0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356" y="5712357"/>
            <a:ext cx="1758643" cy="10551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9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1021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034" y="1050351"/>
            <a:ext cx="7385933" cy="1143000"/>
          </a:xfrm>
        </p:spPr>
        <p:txBody>
          <a:bodyPr/>
          <a:lstStyle/>
          <a:p>
            <a:r>
              <a:rPr lang="bg-BG" sz="36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ГРАФИК</a:t>
            </a:r>
            <a:endParaRPr lang="en-US" sz="36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389282" y="3228093"/>
            <a:ext cx="1041953" cy="82296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bg-BG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Юни</a:t>
            </a: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-</a:t>
            </a: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bg-BG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Юли</a:t>
            </a: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201</a:t>
            </a:r>
            <a:r>
              <a:rPr lang="ro-RO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6</a:t>
            </a:r>
            <a:endParaRPr lang="en-US" sz="1400" b="1" kern="1200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12162" y="2226618"/>
            <a:ext cx="1004475" cy="82296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15</a:t>
            </a:r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.0</a:t>
            </a:r>
            <a:r>
              <a:rPr lang="ro-R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3</a:t>
            </a:r>
            <a:r>
              <a:rPr lang="en-US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.201</a:t>
            </a:r>
            <a:r>
              <a:rPr lang="ro-RO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6</a:t>
            </a:r>
            <a:endParaRPr lang="en-US" sz="1400" b="1" kern="1200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621699" y="2195743"/>
            <a:ext cx="6910469" cy="644700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000" kern="1200" dirty="0" smtClean="0"/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bg-BG" dirty="0" smtClean="0">
                <a:latin typeface="Trebuchet MS" panose="020B0603020202020204" pitchFamily="34" charset="0"/>
              </a:rPr>
              <a:t>Краен срок за подаване на проекти</a:t>
            </a:r>
            <a:endParaRPr lang="en-US" kern="1200" dirty="0" smtClean="0">
              <a:latin typeface="Trebuchet MS" panose="020B0603020202020204" pitchFamily="34" charset="0"/>
            </a:endParaRPr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600" kern="1200" dirty="0"/>
          </a:p>
        </p:txBody>
      </p:sp>
      <p:sp>
        <p:nvSpPr>
          <p:cNvPr id="30" name="Freeform 29"/>
          <p:cNvSpPr/>
          <p:nvPr/>
        </p:nvSpPr>
        <p:spPr>
          <a:xfrm>
            <a:off x="1606366" y="3140291"/>
            <a:ext cx="6925802" cy="617669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000" kern="1200" dirty="0" smtClean="0"/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bg-BG" kern="1200" dirty="0" smtClean="0">
                <a:latin typeface="Trebuchet MS" panose="020B0603020202020204" pitchFamily="34" charset="0"/>
              </a:rPr>
              <a:t>Приключване на оценката на проектите и одобряване от Комитета за наблюдение</a:t>
            </a:r>
            <a:endParaRPr lang="en-US" kern="1200" dirty="0" smtClean="0">
              <a:latin typeface="Trebuchet MS" panose="020B0603020202020204" pitchFamily="34" charset="0"/>
            </a:endParaRPr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600" kern="1200" dirty="0"/>
          </a:p>
        </p:txBody>
      </p:sp>
      <p:sp>
        <p:nvSpPr>
          <p:cNvPr id="34" name="Freeform 33"/>
          <p:cNvSpPr/>
          <p:nvPr/>
        </p:nvSpPr>
        <p:spPr>
          <a:xfrm>
            <a:off x="389282" y="4311711"/>
            <a:ext cx="1027355" cy="82296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bg-BG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Август</a:t>
            </a: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 - </a:t>
            </a:r>
            <a:r>
              <a:rPr lang="bg-BG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Септември</a:t>
            </a: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201</a:t>
            </a:r>
            <a:r>
              <a:rPr lang="ro-RO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6</a:t>
            </a:r>
            <a:endParaRPr lang="en-US" sz="1400" b="1" kern="1200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621699" y="4267200"/>
            <a:ext cx="6847497" cy="609600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000" kern="1200" dirty="0" smtClean="0"/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bg-BG" kern="1200" dirty="0" smtClean="0">
                <a:latin typeface="Trebuchet MS" panose="020B0603020202020204" pitchFamily="34" charset="0"/>
              </a:rPr>
              <a:t>Договаряне на проектите</a:t>
            </a:r>
            <a:endParaRPr lang="en-US" kern="1200" dirty="0" smtClean="0">
              <a:latin typeface="Trebuchet MS" panose="020B0603020202020204" pitchFamily="34" charset="0"/>
            </a:endParaRPr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600" kern="1200" dirty="0"/>
          </a:p>
        </p:txBody>
      </p:sp>
      <p:pic>
        <p:nvPicPr>
          <p:cNvPr id="24" name="Picture 2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762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244693" y="1368485"/>
            <a:ext cx="8763000" cy="4824951"/>
          </a:xfrm>
        </p:spPr>
        <p:txBody>
          <a:bodyPr/>
          <a:lstStyle/>
          <a:p>
            <a:pPr marL="0" indent="0" algn="just">
              <a:buNone/>
            </a:pPr>
            <a:r>
              <a:rPr lang="bg-BG" sz="2000" dirty="0" smtClean="0">
                <a:latin typeface="Trebuchet MS" pitchFamily="34" charset="0"/>
                <a:sym typeface="Wingdings" pitchFamily="2" charset="2"/>
              </a:rPr>
              <a:t>Можете да задавате всичките си въпроси на</a:t>
            </a:r>
            <a:r>
              <a:rPr lang="en-US" sz="2000" dirty="0" smtClean="0">
                <a:latin typeface="Trebuchet MS" pitchFamily="34" charset="0"/>
                <a:sym typeface="Wingdings" pitchFamily="2" charset="2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smtClean="0">
                <a:latin typeface="Trebuchet MS" pitchFamily="34" charset="0"/>
                <a:hlinkClick r:id="rId3"/>
              </a:rPr>
              <a:t>robg@mdrap.ro</a:t>
            </a:r>
            <a:r>
              <a:rPr lang="en-US" sz="2000" dirty="0">
                <a:latin typeface="Trebuchet MS" pitchFamily="34" charset="0"/>
              </a:rPr>
              <a:t>, </a:t>
            </a:r>
            <a:r>
              <a:rPr lang="en-US" sz="2000" dirty="0" smtClean="0">
                <a:latin typeface="Trebuchet MS" pitchFamily="34" charset="0"/>
                <a:hlinkClick r:id="rId4"/>
              </a:rPr>
              <a:t>NA-RO-BG@mrrb.government.bg</a:t>
            </a:r>
            <a:r>
              <a:rPr lang="ro-RO" sz="2000" dirty="0" smtClean="0">
                <a:latin typeface="Trebuchet MS" pitchFamily="34" charset="0"/>
              </a:rPr>
              <a:t> </a:t>
            </a:r>
            <a:r>
              <a:rPr lang="bg-BG" sz="2000" dirty="0" smtClean="0">
                <a:latin typeface="Trebuchet MS" pitchFamily="34" charset="0"/>
              </a:rPr>
              <a:t>или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  <a:hlinkClick r:id="rId5"/>
              </a:rPr>
              <a:t>helpdesk_robg@calarasicbc.ro</a:t>
            </a: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altLang="ro-RO" sz="2000" dirty="0">
                <a:latin typeface="Trebuchet MS" panose="020B0603020202020204" pitchFamily="34" charset="0"/>
              </a:rPr>
              <a:t>Списъкът на въпросите и отговорите ще бъде достъпен на уеб-сайта на Програмата </a:t>
            </a:r>
            <a:r>
              <a:rPr lang="en-US" sz="2000" dirty="0" smtClean="0">
                <a:latin typeface="Trebuchet MS" pitchFamily="34" charset="0"/>
                <a:hlinkClick r:id="rId6"/>
              </a:rPr>
              <a:t>www.</a:t>
            </a:r>
            <a:r>
              <a:rPr lang="ro-RO" sz="2000" dirty="0" err="1" smtClean="0">
                <a:latin typeface="Trebuchet MS" pitchFamily="34" charset="0"/>
                <a:hlinkClick r:id="rId6"/>
              </a:rPr>
              <a:t>interregrobg</a:t>
            </a:r>
            <a:r>
              <a:rPr lang="en-US" sz="2000" dirty="0" smtClean="0">
                <a:latin typeface="Trebuchet MS" pitchFamily="34" charset="0"/>
                <a:hlinkClick r:id="rId6"/>
              </a:rPr>
              <a:t>.</a:t>
            </a:r>
            <a:r>
              <a:rPr lang="en-US" sz="2000" dirty="0" err="1" smtClean="0">
                <a:latin typeface="Trebuchet MS" pitchFamily="34" charset="0"/>
                <a:hlinkClick r:id="rId6"/>
              </a:rPr>
              <a:t>eu</a:t>
            </a: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bg-BG" sz="2000" dirty="0" smtClean="0">
                <a:solidFill>
                  <a:srgbClr val="00B050"/>
                </a:solidFill>
                <a:latin typeface="Trebuchet MS" pitchFamily="34" charset="0"/>
              </a:rPr>
              <a:t>Важно</a:t>
            </a:r>
            <a:r>
              <a:rPr lang="en-US" sz="20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bg-BG" sz="2000" dirty="0" smtClean="0">
                <a:latin typeface="Trebuchet MS" pitchFamily="34" charset="0"/>
              </a:rPr>
              <a:t>отговорът на тези въпроси не е равен на гаранция за одобрение. Само оценителите предлагат, а Комитетът за наблюдение взема решение относно оценката или допустимостта. </a:t>
            </a:r>
            <a:endParaRPr lang="ro-RO" sz="5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bg-BG" sz="20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bg-BG" sz="20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bg-BG" sz="2000" dirty="0" smtClean="0">
                <a:latin typeface="Trebuchet MS" pitchFamily="34" charset="0"/>
              </a:rPr>
              <a:t>Можете да ни намерите и на</a:t>
            </a:r>
            <a:r>
              <a:rPr lang="ro-RO" sz="2000" dirty="0" smtClean="0">
                <a:latin typeface="Trebuchet MS" pitchFamily="34" charset="0"/>
              </a:rPr>
              <a:t>:</a:t>
            </a:r>
            <a:endParaRPr lang="en-US" sz="2000" dirty="0" smtClean="0">
              <a:latin typeface="Trebuchet MS" pitchFamily="34" charset="0"/>
            </a:endParaRPr>
          </a:p>
          <a:p>
            <a:pPr marL="0" indent="0">
              <a:buNone/>
            </a:pPr>
            <a:r>
              <a:rPr lang="ro-RO" sz="2000" dirty="0" smtClean="0"/>
              <a:t>             </a:t>
            </a:r>
            <a:r>
              <a:rPr lang="ro-RO" sz="1800" dirty="0" smtClean="0">
                <a:latin typeface="Trebuchet MS" panose="020B0603020202020204" pitchFamily="34" charset="0"/>
                <a:hlinkClick r:id="rId7"/>
              </a:rPr>
              <a:t>https</a:t>
            </a:r>
            <a:r>
              <a:rPr lang="ro-RO" sz="1800" dirty="0">
                <a:latin typeface="Trebuchet MS" panose="020B0603020202020204" pitchFamily="34" charset="0"/>
                <a:hlinkClick r:id="rId7"/>
              </a:rPr>
              <a:t>://</a:t>
            </a:r>
            <a:r>
              <a:rPr lang="ro-RO" sz="1800" dirty="0" smtClean="0">
                <a:latin typeface="Trebuchet MS" panose="020B0603020202020204" pitchFamily="34" charset="0"/>
                <a:hlinkClick r:id="rId7"/>
              </a:rPr>
              <a:t>www.facebook.com/RomaniaBulgariaCbcProgramme</a:t>
            </a: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endParaRPr lang="en-US" sz="18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ro-RO" sz="500" dirty="0">
                <a:latin typeface="Trebuchet MS" pitchFamily="34" charset="0"/>
              </a:rPr>
              <a:t>          </a:t>
            </a:r>
            <a:endParaRPr lang="ro-RO" sz="5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          </a:t>
            </a:r>
            <a:r>
              <a:rPr lang="ro-RO" sz="1800" dirty="0" smtClean="0">
                <a:latin typeface="Trebuchet MS" pitchFamily="34" charset="0"/>
                <a:hlinkClick r:id="rId8"/>
              </a:rPr>
              <a:t>https://twitter.com/ROBGProgramme</a:t>
            </a:r>
            <a:endParaRPr lang="ro-RO" sz="18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0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dirty="0" smtClean="0">
                <a:latin typeface="Trebuchet MS" pitchFamily="34" charset="0"/>
              </a:rPr>
              <a:t>            </a:t>
            </a:r>
            <a:r>
              <a:rPr lang="en-US" sz="1800" dirty="0" smtClean="0">
                <a:latin typeface="Trebuchet MS" pitchFamily="34" charset="0"/>
                <a:hlinkClick r:id="rId9"/>
              </a:rPr>
              <a:t>https</a:t>
            </a:r>
            <a:r>
              <a:rPr lang="en-US" sz="1800" dirty="0">
                <a:latin typeface="Trebuchet MS" pitchFamily="34" charset="0"/>
                <a:hlinkClick r:id="rId9"/>
              </a:rPr>
              <a:t>://</a:t>
            </a:r>
            <a:r>
              <a:rPr lang="en-US" sz="1800" dirty="0" smtClean="0">
                <a:latin typeface="Trebuchet MS" pitchFamily="34" charset="0"/>
                <a:hlinkClick r:id="rId9"/>
              </a:rPr>
              <a:t>www.youtube.com/channel/UCtgRgCcdOK5D2ZsBJrMPXew</a:t>
            </a:r>
            <a:r>
              <a:rPr lang="ro-RO" sz="1800" dirty="0" smtClean="0">
                <a:latin typeface="Trebuchet MS" pitchFamily="34" charset="0"/>
              </a:rPr>
              <a:t> </a:t>
            </a:r>
            <a:endParaRPr lang="en-US" sz="1800" dirty="0">
              <a:latin typeface="Trebuchet MS" pitchFamily="34" charset="0"/>
            </a:endParaRPr>
          </a:p>
        </p:txBody>
      </p:sp>
      <p:sp>
        <p:nvSpPr>
          <p:cNvPr id="8" name="AutoShape 4" descr="data:image/jpeg;base64,/9j/4AAQSkZJRgABAQAAAQABAAD/2wCEAAkGBw0NDA0MDQ8MDQ0NDQwNDQ0NDA8NDA0NFBEWFhQRFBQYHCggGBolGxQUITEhJSkrLi4vFyAzRDQsNygtLisBCgoKDg0OFxAQGCwcHBwrNzcsLDcsLCwsLSwsLCwsLCwvLCwsLCwsLCwsLCwsLCwuLCssNywsLCwsLCw4LC8sLP/AABEIAOEA4QMBIgACEQEDEQH/xAAcAAACAgMBAQAAAAAAAAAAAAAAAgEHAwUGBAj/xABKEAACAQMABAgGDggGAwAAAAAAAQIDBBEFB1GRBhITITE1YbJBYnFyc3QUFRYiJTIzUlSBkpOhsTRCU5TBwtHSIySDo7PwF2OC/8QAGQEBAQADAQAAAAAAAAAAAAAAAAECAwQF/8QAJREBAAEDAwQDAAMAAAAAAAAAAAECAxExMlEEEiFxEyJhFDNB/9oADAMBAAIRAxEAPwC0uGXCq20Pa8vWzOpNuFvbwaVStUxt/VivDLwdraTojhDw30ppGbdW4qUaTb4tvbTlRoxjseHmf/039Q+sTTc9IaWuajb5KhUna28fBGnTk4uS86SlLPathzZ6NmzFMZnVoqqzKCcEpDYN7AqQ2CcE4CIwGBsE4AXBOBsE4AXAYGwTgBMBgfihgBMBgfAcUBMBgfAcUDHgMHs0fo24up8nbUa1xPmzGlTlPi58MmuaK7Xg6qy1XaZqpOVO3t8+CvcLjY/01Ixqrpp1lYiZcRgjBZEdT+kMe+uLFPYnWkt/EQs9T+kv1biwflnWj/IzD5rfK9lXCuGiMFgVNUel10T0fPzbiqn+NJHgutWem6fRbQq9tK5oflKUWX5aOYO2eHGtEYNzfcGNJ2/y1jeRS6ZK3nUpryzinH8TUbex4fY9hnExOiNroXhRpGwmpWt1WhFY/wAGc3Vt5LY6cub61h9qLx4AcOqOmKcqcoqhe0o8arQzmM4ZxytJvncctZXTFtLnym/njB7NCaVq2F3QvaOePb1FPip45SHROm+yUcr6zVdtRXH6ypqw+qgNB7sdHftl+AHn9lXDfmHzTJuTcnztttva2CRKRKR6zmGCcEpEpBEJE4GSJSAjBKQ2CcALgnBOCcARgMDYDAC4DA+AwAmAwPgMBCPm5/AWRwG1aO5jC70kp06MsSp2qbhVqx8Eqj6YR7Fh9q6GmqrgjG6qe2NzFSoUJ8W3pyXvatePTNrwxjzeV+bz3Kcl+/MfWluooz5l57Gyo21ONG3p06NKPxadOChBfUvCegAOJuAAAAAAAFAa37lVNOVorH+BQtqMseGXFdTP+6txf58y8L7r2RpXSFb515cRj2whNwi/sxR1dLH2mWq7PhpWhWjI0Q0dzSTL2veSTgApkiUiUhkgiEhkiUicACROCUiUgISJwNgnAC4JwNgnAQuAwPgAFwGB8BgoTBMKcpNQguNKTUYxXTKTeEt42DdcCrVVtL2FN9HsmFT7vNT+QxmcRMrHlfOg9GwsrO3tIY4tClCnno40kvfTfa3l/We4APImc+XWAAAAANLpvhVo6wfFuriEKmE+SipVa2H0Nwim0u18xYiZ8QTOG6A4aetTRSeEruS+cqCx+MsnqttZWhqjSdedJv8AaW9ZLeotLeZ/FXxLHujl1F9cqjRq1pfFpUqlWWejEYtv8j5Yy376TzJ88ntk+ll98NOElnV0JpCVtc29dyocg40a0JzXKyVPninlfHKHaOrpaZiJmWu5PmGJohoyNCtHU1EwA2AAZIZIEhkgBIlIlIZICEhkiUiUgiEhkicEpALgnA2CcALgnA3FJwEJgnA+AwAmDqNWUM6btH81XMv9ia/ic1g6vVevhmh6O4/42YXdlXplTrC8AADynWAAAOd4e6ZnYaMrV6TxWk4UaMunizm8cbypcZrtSPn+bcpOUnKUpNylKTcpSk+dtt87faXTrg6qh63R7kyl2j0OliOzLnuz5I0K0ZCGjoa2JohoyNCtBWNoVoyNCtAJgB8EAMhkgSGSAEhkgSGQQIZIEhkgIwSkMkMkEKkSkNgnBRCQYGSJwAuAwPgjjR2reAuDq9WHXFD0dx/xs5XjR2redXqxa9uKGGvk7jw/+tmF3ZV6ZUboXYAAeS6wAABw+t/qqHrdHuTKZwXPrea9qoZ5v83R6fMmUy5R2rej0em2Oa7uK0K0M5R2rehXOO1b0b2vJWhWh+NHat5DRVY2hWjI0K0RSYAbABDJDJEJDoASGSBIZIASGSJSGSKgSJwSkMkBCRKRKQyQC4JwNgbARja5mfQ2iacfYtv72PyFHwL5iPnxrmZ9C6J/Rbf0FHuI5Or0hus6y9HJR+bH7KJVOK50kn2JDAcLoAAAAAABEop9KT8qyLyUfmx+yhwATkofNj9lByUPmx+yhwA5/h1xYaHv3iKzbVIZwv1ve/xPn5ovfWfU4uhLrbKVtHfXp5/BMorB39Ltn257upGhGjI0K0dLWTAE4AKWMmZIyMaRJFZ4tMdIwJDxk0VjhnSGSMUajMiqIqYOhkiIyW0yICEhkiUhkioXBPFGSGwEI1zM+gdFfotv6Cj3EUC1zF1aO4SaOjb0Iyu7ZSjRpJp1Y5TUVlHJ1cTMRiG6zMRlvwNR7p9G/TLX76Jms9OWVeoqVG4oVajTahCopSaSy+Y4uyrh0d0ctiAAYqAAAADzX9/QtocpcVadGm5KPHqSUY8Z9Cy/IzXe6zRf06z+/gWKZnSEzDdAaX3W6K+nWf38CPddor6dZ/fwL2VcGYaXW3V4uiVH9pdUIblKf8pS8izNa2nrS6s7ala3FGvJXSqTVKopuMVSmsvHbIq5nf08YoaLnmpMpoxykyWhWb2BcvtAkCKlDIVDoCUhkCGSKiUhkiEOkUCQyQJDJBExz2jqT2kJDJFQym/+olVH2CpDJAMqj2InlH2C4DBUxBuUexHT6t5t6Wo9HydfuM5fB0+rZfC1H0dfuM13dlXplRH2hcgAB5DsAAAHFa2+q4et0e5MpxouPW11XD1uj3JlPNHo9N/W57u5jaFZkYjR0MCNCsdoVkGNisdisBcASBFCHQqHRUSh0Kh0BKHRCGRUMkMkQkOiiUhkiEh0ioEiUiUhkgIwTglInilQuDptXC+FqPo6/cZznFOl1dL4Wo+jr9xmu7sq9MqN0LgAAPHdgAAA4vWx1ZD1ql3JlPtFw61+rIetUu5MqBo9Hpdjnu7mJitGRiM6GtjYrHYrCkYjHYrIEAkAqUOhEOghojoWIyKHQyFQ6CGQ6FQ6KhkhkQh4lEpDJEIcqAAAAOm1d9a0fR1+4zmTptXfWtH0dfuM13dlXplRuhbwAB47sAAAHGa1+rIetUu7MqFlva1urIetUu5MqJnpdL/W5ru5jYjMjEZ0MGOQrHYjIpGIx2KyBQACKEZIpt4XO9iERs7ekortfSwYeeFrPsXlZkVpPxd7/oepDjJh5VaS8Xe/6Dq0l4u9nqQ6Lkw8qtZeLvYytZeLvZ6kOhlMPKrWXi72OrWXi72elDouTDzRtZeLvY3sWXi72eqIxcph4/YsvF3sPYsvF3s9gDJh4/YsvF3s6PV9QlHSlJvHydbofiM1B0HATrKl5lbuM13Z+lXplTHmFogAHkuoAAAcfrRg5aNglj9KpdPmzKm9iy8Xey3tZXV8fWaXdmVaz0Omn6NFyPs8DtZeLvYjtJeLvZsGIzoyww8DtZeLvf8AQxytZrY/IzYMVkyYaiaaeHzMRmzr0lNdq6GaxlTBQACKyW69/Hyo2iNXbfHj5TZokrB0OhEOgGQ6EQ6KHQyEQ6CHQyEQyKMkRzGmOmESAAUB0HATrKl5lbuM586DgJ1lS8yt3Ga7uyr0yp1haIAB5TpAAAHJ6yur4+s0u7Mq5lo6y+r4+s0u7Mq6R6HTbGi5qViMZis3sSsSQzFkQIzWXHx5eVmzZrLn48vKIJYQACoe2+PHym0RqqL4s1nmw1nsNoiSyg6HQiGQDodCIZBDodGNMZFRkQyYiJRRkTGTMaY2QMikTkx5JyEZDoOAb+EqXmVu6zm8nQ8AX8J0vR1u4zC7sq9LTrC1AADynUAAAOT1l9XR9Zpd2ZVrLR1mdXQ9Zpd2ZVrO/p9jTXqVislis6GCGIxmIyKhmrufjy8ps2aqtLMpPtYhJIBGSDJG64ZaKlZaTuqEliLqyrUebClQqScoNeTnj5Ys8dtcLCjJ4a6HtLx4ccEqWlqCSapXVLLoVmve8/TTnti96fPtTpHTGhruwqcld0Z0XnEZtZpVO2E1zS/PyGi1ciuMf6zqpmmXpTGNRCbXQ2vIx1UltlvZuwxy26GTNQqktst7GVSW172MJlt0MmalVJbZb2Mqktr3suEy2yYyNSqktr3sZVJbXvYwZbVMnJq+Ulte9kqpLa97Lgy2uQyavlHte9k8o9r3sYMtpk6LgA/hOl6Ot3GcTyj2vex6VzUpy41OpUhJZSlCpKEl9aZjXR3UzHJFWJfRAHz77cXn0q7/AHmr/cR7b3n0q7/ea39xyfw55bfm/H0GB89+2959Ku/3qt/cK9MXn0q8/eq39w/iTyfN+LZ1m9XQ9Zpd2ZVbPJcaRuakeLUr3FSOc8WpXqTjnbhvpPM6ktst7Oi3b7KcZYVVZlsmKzWupLa97FdSW2W9mzCZbFsVmtdSW2W9iSk30tvysmFy9VzcJLixeW+lroRgsbOpc16VtRWatepGnBeDLfS+xdL7ExrCxr3VRUbalUr1Hj3lOPGa7W+iK7XhFx6vuA60d/mrlxnezjxUo89O2g+mMX4ZPwy+peFvXcuRRH6tMTVL0/8AjzR3zfwQHXAef8lfLf2wDX6e/Q63mfxRIGNOsEvnTSHy9Tzv4GEAPWjRzGiMgAyQ6GQAEMhkAFDIkACJAAAAAAIYAACsUAClYrACBWKABSMIfGj5y/MkCC/eAvV9P6vyOhADya90uqNAAAYq/9k="/>
          <p:cNvSpPr>
            <a:spLocks noChangeAspect="1" noChangeArrowheads="1"/>
          </p:cNvSpPr>
          <p:nvPr/>
        </p:nvSpPr>
        <p:spPr bwMode="auto">
          <a:xfrm>
            <a:off x="155575" y="-1889125"/>
            <a:ext cx="3943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29" y="5158777"/>
            <a:ext cx="459318" cy="45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3" y="6032916"/>
            <a:ext cx="596484" cy="59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10" descr="https://lh3.ggpht.com/lSLM0xhCA1RZOwaQcjhlwmsvaIQYaP3c5qbDKCgLALhydrgExnaSKZdGa8S3YtRuVA=w30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64" y="5644921"/>
            <a:ext cx="528637" cy="52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2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029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62800" y="76200"/>
            <a:ext cx="16002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30379" y="2209800"/>
            <a:ext cx="7924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bg-BG" sz="4400" b="1" dirty="0" smtClean="0">
                <a:solidFill>
                  <a:srgbClr val="1F497D"/>
                </a:solidFill>
                <a:latin typeface="Trebuchet MS" pitchFamily="34" charset="0"/>
              </a:rPr>
              <a:t>Благодарим за вниманието</a:t>
            </a:r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!</a:t>
            </a:r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bg-BG" sz="4400" b="1" dirty="0" smtClean="0">
                <a:solidFill>
                  <a:srgbClr val="00B050"/>
                </a:solidFill>
                <a:latin typeface="Trebuchet MS" pitchFamily="34" charset="0"/>
              </a:rPr>
              <a:t>Желаем ви успех</a:t>
            </a:r>
            <a:r>
              <a:rPr lang="ro-RO" sz="4400" b="1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ro-RO" sz="4400" b="1" dirty="0">
              <a:solidFill>
                <a:srgbClr val="00B050"/>
              </a:solidFill>
              <a:latin typeface="Trebuchet MS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 err="1">
                <a:latin typeface="Trebuchet MS" pitchFamily="34" charset="0"/>
              </a:rPr>
              <a:t>Съдържанието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този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материал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не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представлява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непременно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официалната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позиция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на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Европейския</a:t>
            </a:r>
            <a:r>
              <a:rPr lang="ro-RO" sz="1600" b="1" i="1" dirty="0">
                <a:latin typeface="Trebuchet MS" pitchFamily="34" charset="0"/>
              </a:rPr>
              <a:t> </a:t>
            </a:r>
            <a:r>
              <a:rPr lang="ro-RO" sz="1600" b="1" i="1" dirty="0" err="1">
                <a:latin typeface="Trebuchet MS" pitchFamily="34" charset="0"/>
              </a:rPr>
              <a:t>съюз</a:t>
            </a:r>
            <a:r>
              <a:rPr lang="ro-RO" sz="1600" b="1" i="1" dirty="0">
                <a:latin typeface="Trebuchet MS" pitchFamily="34" charset="0"/>
              </a:rPr>
              <a:t>.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261706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5278"/>
            <a:ext cx="3200400" cy="1461362"/>
          </a:xfrm>
          <a:prstGeom prst="rect">
            <a:avLst/>
          </a:prstGeom>
        </p:spPr>
      </p:pic>
      <p:pic>
        <p:nvPicPr>
          <p:cNvPr id="13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533400" y="1284035"/>
            <a:ext cx="8229600" cy="4921250"/>
          </a:xfrm>
        </p:spPr>
        <p:txBody>
          <a:bodyPr/>
          <a:lstStyle/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840943"/>
              </p:ext>
            </p:extLst>
          </p:nvPr>
        </p:nvGraphicFramePr>
        <p:xfrm>
          <a:off x="162232" y="2188813"/>
          <a:ext cx="8819536" cy="4009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6768"/>
                <a:gridCol w="1981200"/>
                <a:gridCol w="1905000"/>
                <a:gridCol w="1666568"/>
              </a:tblGrid>
              <a:tr h="959815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Trebuchet MS" panose="020B0603020202020204" pitchFamily="34" charset="0"/>
                        </a:rPr>
                        <a:t>Бюджет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 (</a:t>
                      </a:r>
                      <a:r>
                        <a:rPr lang="bg-BG" dirty="0" smtClean="0">
                          <a:latin typeface="Trebuchet MS" panose="020B0603020202020204" pitchFamily="34" charset="0"/>
                        </a:rPr>
                        <a:t>ЕВРО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)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Trebuchet MS" panose="020B0603020202020204" pitchFamily="34" charset="0"/>
                        </a:rPr>
                        <a:t>Срок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 </a:t>
                      </a:r>
                      <a:endParaRPr lang="ro-RO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(</a:t>
                      </a:r>
                      <a:r>
                        <a:rPr lang="bg-BG" dirty="0" err="1" smtClean="0">
                          <a:latin typeface="Trebuchet MS" panose="020B0603020202020204" pitchFamily="34" charset="0"/>
                        </a:rPr>
                        <a:t>макс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.</a:t>
                      </a:r>
                      <a:r>
                        <a:rPr lang="bg-BG" baseline="0" dirty="0" smtClean="0"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lang="bg-BG" dirty="0" smtClean="0">
                          <a:latin typeface="Trebuchet MS" panose="020B0603020202020204" pitchFamily="34" charset="0"/>
                        </a:rPr>
                        <a:t>месеци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)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</a:tr>
              <a:tr h="3994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Trebuchet MS" panose="020B0603020202020204" pitchFamily="34" charset="0"/>
                        </a:rPr>
                        <a:t>Меки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Trebuchet MS" panose="020B0603020202020204" pitchFamily="34" charset="0"/>
                        </a:rPr>
                        <a:t>Твърди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Trebuchet MS" panose="020B0603020202020204" pitchFamily="34" charset="0"/>
                        </a:rPr>
                        <a:t>Меки/Твърди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</a:tr>
              <a:tr h="1119784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ПО</a:t>
                      </a: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4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-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bg-BG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С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  <a:r>
                        <a:rPr lang="bg-BG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Ц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Създаване на интегриран трансграничен регион по отношение на заетостта и мобилността на работната сила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100,000</a:t>
                      </a:r>
                      <a:r>
                        <a:rPr lang="ro-RO" sz="1600" baseline="0" dirty="0" smtClean="0">
                          <a:latin typeface="Trebuchet MS" panose="020B0603020202020204" pitchFamily="34" charset="0"/>
                        </a:rPr>
                        <a:t> – 750,000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200,000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– 1</a:t>
                      </a:r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.5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lang="bg-BG" sz="1600" dirty="0" err="1" smtClean="0">
                          <a:latin typeface="Trebuchet MS" panose="020B0603020202020204" pitchFamily="34" charset="0"/>
                        </a:rPr>
                        <a:t>млн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.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24</a:t>
                      </a:r>
                    </a:p>
                  </a:txBody>
                  <a:tcPr anchor="ctr"/>
                </a:tc>
              </a:tr>
              <a:tr h="1339784">
                <a:tc>
                  <a:txBody>
                    <a:bodyPr/>
                    <a:lstStyle/>
                    <a:p>
                      <a:pPr algn="just"/>
                      <a:r>
                        <a:rPr lang="bg-BG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ПО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-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bg-BG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С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  <a:r>
                        <a:rPr lang="bg-BG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Ц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Увеличаване на капацитета за сътрудничеството и ефективността на публичните институции в контекста на трансграничния регион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100,000</a:t>
                      </a:r>
                      <a:r>
                        <a:rPr lang="ro-RO" sz="1600" baseline="0" dirty="0" smtClean="0">
                          <a:latin typeface="Trebuchet MS" panose="020B0603020202020204" pitchFamily="34" charset="0"/>
                        </a:rPr>
                        <a:t> – 750,000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200,000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– 1</a:t>
                      </a:r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.5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lang="bg-BG" sz="1600" dirty="0" err="1" smtClean="0">
                          <a:latin typeface="Trebuchet MS" panose="020B0603020202020204" pitchFamily="34" charset="0"/>
                        </a:rPr>
                        <a:t>млн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.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24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9716" y="1652164"/>
            <a:ext cx="8676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rebuchet MS" pitchFamily="34" charset="0"/>
              </a:rPr>
              <a:t>85% </a:t>
            </a:r>
            <a:r>
              <a:rPr lang="bg-BG" sz="2000" b="1" i="1" dirty="0" smtClean="0">
                <a:latin typeface="Trebuchet MS" pitchFamily="34" charset="0"/>
              </a:rPr>
              <a:t>ЕФРР</a:t>
            </a:r>
            <a:r>
              <a:rPr lang="en-US" sz="2000" b="1" i="1" dirty="0" smtClean="0">
                <a:latin typeface="Trebuchet MS" pitchFamily="34" charset="0"/>
              </a:rPr>
              <a:t>, 13% </a:t>
            </a:r>
            <a:r>
              <a:rPr lang="bg-BG" sz="2000" b="1" i="1" dirty="0" smtClean="0">
                <a:latin typeface="Trebuchet MS" pitchFamily="34" charset="0"/>
              </a:rPr>
              <a:t>национално съфинансиране</a:t>
            </a:r>
            <a:r>
              <a:rPr lang="en-US" sz="2000" b="1" i="1" dirty="0" smtClean="0">
                <a:latin typeface="Trebuchet MS" pitchFamily="34" charset="0"/>
              </a:rPr>
              <a:t>, 2% </a:t>
            </a:r>
            <a:r>
              <a:rPr lang="bg-BG" sz="2000" b="1" i="1" dirty="0" smtClean="0">
                <a:latin typeface="Trebuchet MS" pitchFamily="34" charset="0"/>
              </a:rPr>
              <a:t>собствено участие</a:t>
            </a:r>
            <a:endParaRPr lang="en-US" sz="2000" b="1" i="1" dirty="0">
              <a:latin typeface="Trebuchet MS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29" y="2199644"/>
            <a:ext cx="1590368" cy="134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797" y="2185964"/>
            <a:ext cx="1676400" cy="134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3449" y="1450176"/>
            <a:ext cx="9057968" cy="562806"/>
          </a:xfrm>
        </p:spPr>
        <p:txBody>
          <a:bodyPr/>
          <a:lstStyle/>
          <a:p>
            <a:r>
              <a:rPr lang="bg-BG" sz="3600" b="1" dirty="0" smtClean="0">
                <a:solidFill>
                  <a:srgbClr val="FF0000"/>
                </a:solidFill>
              </a:rPr>
              <a:t>Бюджет на поканата и продължителност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6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56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52400" y="-34094"/>
            <a:ext cx="8733041" cy="457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bg-BG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ПРИОРИТЕТНА ОС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4</a:t>
            </a: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o-RO" altLang="en-US" sz="2000" b="1" dirty="0" err="1">
                <a:solidFill>
                  <a:srgbClr val="FF0000"/>
                </a:solidFill>
                <a:latin typeface="Trebuchet MS" pitchFamily="34" charset="0"/>
              </a:rPr>
              <a:t>Квалифициран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и </a:t>
            </a:r>
            <a:r>
              <a:rPr lang="ro-RO" altLang="en-US" sz="2000" b="1" dirty="0" err="1">
                <a:solidFill>
                  <a:srgbClr val="FF0000"/>
                </a:solidFill>
                <a:latin typeface="Trebuchet MS" pitchFamily="34" charset="0"/>
              </a:rPr>
              <a:t>приобщаващ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err="1" smtClean="0">
                <a:solidFill>
                  <a:srgbClr val="FF0000"/>
                </a:solidFill>
                <a:latin typeface="Trebuchet MS" pitchFamily="34" charset="0"/>
              </a:rPr>
              <a:t>регион</a:t>
            </a:r>
            <a:r>
              <a:rPr lang="bg-BG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767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279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bg-BG" sz="2000" b="1" dirty="0" smtClean="0">
                <a:solidFill>
                  <a:srgbClr val="FF0000"/>
                </a:solidFill>
                <a:latin typeface="Trebuchet MS" pitchFamily="34" charset="0"/>
              </a:rPr>
              <a:t>евро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)</a:t>
            </a:r>
          </a:p>
          <a:p>
            <a:pPr marL="457200" lvl="1" indent="0" algn="just" eaLnBrk="1" hangingPunct="1">
              <a:lnSpc>
                <a:spcPct val="80000"/>
              </a:lnSpc>
              <a:buNone/>
              <a:defRPr/>
            </a:pPr>
            <a:endParaRPr lang="en-US" sz="1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u-RU" sz="2000" b="1" dirty="0">
                <a:solidFill>
                  <a:schemeClr val="tx2"/>
                </a:solidFill>
                <a:latin typeface="Trebuchet MS" pitchFamily="34" charset="0"/>
              </a:rPr>
              <a:t>Специфична цел 4.1: Създаване на интегриран трансграничен регион по отношение на заетостта и мобилността на работната сила.</a:t>
            </a: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5591"/>
            <a:ext cx="1752600" cy="127647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836442"/>
              </p:ext>
            </p:extLst>
          </p:nvPr>
        </p:nvGraphicFramePr>
        <p:xfrm>
          <a:off x="205477" y="2399745"/>
          <a:ext cx="8626885" cy="33820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01364"/>
                <a:gridCol w="1925521"/>
              </a:tblGrid>
              <a:tr h="580541">
                <a:tc>
                  <a:txBody>
                    <a:bodyPr/>
                    <a:lstStyle/>
                    <a:p>
                      <a:pPr marL="179705" indent="-179705"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bg-BG" sz="1600" kern="1400" dirty="0" smtClean="0">
                          <a:solidFill>
                            <a:schemeClr val="lt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Резултати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bg-BG" sz="1600" kern="1400" dirty="0" smtClean="0">
                          <a:effectLst/>
                          <a:latin typeface="Trebuchet MS" panose="020B0603020202020204" pitchFamily="34" charset="0"/>
                        </a:rPr>
                        <a:t>Целева стойност </a:t>
                      </a:r>
                      <a:r>
                        <a:rPr lang="ro-RO" sz="1600" kern="1400" dirty="0" smtClean="0">
                          <a:effectLst/>
                          <a:latin typeface="Trebuchet MS" panose="020B0603020202020204" pitchFamily="34" charset="0"/>
                        </a:rPr>
                        <a:t>(2023</a:t>
                      </a:r>
                      <a:r>
                        <a:rPr lang="ro-RO" sz="1600" kern="1400" dirty="0">
                          <a:effectLst/>
                          <a:latin typeface="Trebuchet MS" panose="020B0603020202020204" pitchFamily="34" charset="0"/>
                        </a:rPr>
                        <a:t>)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55369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u-RU" sz="1600" kern="1400" dirty="0" smtClean="0">
                          <a:effectLst/>
                          <a:latin typeface="Trebuchet MS" panose="020B0603020202020204" pitchFamily="34" charset="0"/>
                        </a:rPr>
                        <a:t>Брой инициативи (обучения, образователни програми, интернет страници, споразумения, мрежи, панаири за работа и т.н.), които активират мобилността на работната сила в трансграничния регион</a:t>
                      </a:r>
                      <a:endParaRPr lang="ru-RU" sz="1600" kern="140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>
                          <a:effectLst/>
                          <a:latin typeface="Trebuchet MS" panose="020B0603020202020204" pitchFamily="34" charset="0"/>
                        </a:rPr>
                        <a:t>50</a:t>
                      </a:r>
                      <a:endParaRPr lang="en-US" sz="1600" kern="140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6084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u-RU" sz="1600" kern="1400" dirty="0" smtClean="0">
                          <a:effectLst/>
                          <a:latin typeface="Trebuchet MS" panose="020B0603020202020204" pitchFamily="34" charset="0"/>
                        </a:rPr>
                        <a:t>Брой участници в съвместни инициативи за местна заетост и съвместни обучения</a:t>
                      </a:r>
                      <a:endParaRPr lang="ru-RU" sz="1600" kern="140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>
                          <a:effectLst/>
                          <a:latin typeface="Trebuchet MS" panose="020B0603020202020204" pitchFamily="34" charset="0"/>
                        </a:rPr>
                        <a:t>10.000</a:t>
                      </a:r>
                      <a:endParaRPr lang="en-US" sz="1600" kern="140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94653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u-RU" sz="1600" kern="1400" dirty="0" smtClean="0">
                          <a:effectLst/>
                          <a:latin typeface="Trebuchet MS" panose="020B0603020202020204" pitchFamily="34" charset="0"/>
                        </a:rPr>
                        <a:t>Брой участници в съвместни схеми за образование и обучение, които подкрепят младежката заетост, образователните възможности и висшето и професионално образование през граница</a:t>
                      </a:r>
                      <a:endParaRPr lang="ru-RU" sz="1600" kern="140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 dirty="0">
                          <a:effectLst/>
                          <a:latin typeface="Trebuchet MS" panose="020B0603020202020204" pitchFamily="34" charset="0"/>
                        </a:rPr>
                        <a:t>2.000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3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422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02920" y="-38686"/>
            <a:ext cx="813816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bg-BG" altLang="en-US" sz="2000" b="1" dirty="0">
                <a:solidFill>
                  <a:srgbClr val="FF0000"/>
                </a:solidFill>
                <a:latin typeface="Trebuchet MS" pitchFamily="34" charset="0"/>
              </a:rPr>
              <a:t>ПРИОРИТЕТНА ОС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4</a:t>
            </a: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o-RO" altLang="en-US" sz="2000" b="1" dirty="0" err="1">
                <a:solidFill>
                  <a:srgbClr val="FF0000"/>
                </a:solidFill>
                <a:latin typeface="Trebuchet MS" pitchFamily="34" charset="0"/>
              </a:rPr>
              <a:t>Квалифициран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и </a:t>
            </a:r>
            <a:r>
              <a:rPr lang="ro-RO" altLang="en-US" sz="2000" b="1" dirty="0" err="1">
                <a:solidFill>
                  <a:srgbClr val="FF0000"/>
                </a:solidFill>
                <a:latin typeface="Trebuchet MS" pitchFamily="34" charset="0"/>
              </a:rPr>
              <a:t>приобщаващ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err="1">
                <a:solidFill>
                  <a:srgbClr val="FF0000"/>
                </a:solidFill>
                <a:latin typeface="Trebuchet MS" pitchFamily="34" charset="0"/>
              </a:rPr>
              <a:t>регион</a:t>
            </a:r>
            <a:r>
              <a:rPr lang="bg-BG" altLang="en-US" sz="2000" b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17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767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279</a:t>
            </a:r>
            <a:r>
              <a:rPr lang="en-US" sz="2000" b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bg-BG" sz="2000" b="1" dirty="0">
                <a:solidFill>
                  <a:srgbClr val="FF0000"/>
                </a:solidFill>
                <a:latin typeface="Trebuchet MS" pitchFamily="34" charset="0"/>
              </a:rPr>
              <a:t>евро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)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o-RO" sz="7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bg-BG" sz="1800" b="1" dirty="0" smtClean="0">
                <a:solidFill>
                  <a:schemeClr val="tx2"/>
                </a:solidFill>
                <a:latin typeface="Trebuchet MS" pitchFamily="34" charset="0"/>
              </a:rPr>
              <a:t>Дейности</a:t>
            </a:r>
            <a:r>
              <a:rPr lang="en-US" sz="1800" dirty="0" smtClean="0">
                <a:latin typeface="Trebuchet MS" pitchFamily="34" charset="0"/>
              </a:rPr>
              <a:t>:</a:t>
            </a:r>
            <a:endParaRPr lang="ro-RO" sz="1800" dirty="0" smtClean="0"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разработване </a:t>
            </a:r>
            <a:r>
              <a:rPr lang="ru-RU" sz="1800" dirty="0">
                <a:latin typeface="Trebuchet MS" pitchFamily="34" charset="0"/>
              </a:rPr>
              <a:t>на съвместни стратегии, планове и проучвания, свързани с трансграничната </a:t>
            </a:r>
            <a:r>
              <a:rPr lang="ru-RU" sz="1800" dirty="0" smtClean="0">
                <a:latin typeface="Trebuchet MS" pitchFamily="34" charset="0"/>
              </a:rPr>
              <a:t>мобилност;</a:t>
            </a:r>
            <a:endParaRPr lang="ro-RO" sz="1800" dirty="0" smtClean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сътрудничество </a:t>
            </a:r>
            <a:r>
              <a:rPr lang="ru-RU" sz="1800" dirty="0">
                <a:latin typeface="Trebuchet MS" pitchFamily="34" charset="0"/>
              </a:rPr>
              <a:t>при предлагането на услуги за работодателите и </a:t>
            </a:r>
            <a:r>
              <a:rPr lang="ru-RU" sz="1800" dirty="0" smtClean="0">
                <a:latin typeface="Trebuchet MS" pitchFamily="34" charset="0"/>
              </a:rPr>
              <a:t>установяване </a:t>
            </a:r>
            <a:r>
              <a:rPr lang="ru-RU" sz="1800" dirty="0">
                <a:latin typeface="Trebuchet MS" pitchFamily="34" charset="0"/>
              </a:rPr>
              <a:t>на партньорства с образователни институти и други институции, предлагащи услуги по </a:t>
            </a:r>
            <a:r>
              <a:rPr lang="ru-RU" sz="1800" dirty="0" smtClean="0">
                <a:latin typeface="Trebuchet MS" pitchFamily="34" charset="0"/>
              </a:rPr>
              <a:t>заетост; 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разработване </a:t>
            </a:r>
            <a:r>
              <a:rPr lang="ru-RU" sz="1800" dirty="0">
                <a:latin typeface="Trebuchet MS" pitchFamily="34" charset="0"/>
              </a:rPr>
              <a:t>и осигуряване на съвместни специални програми в професионалното </a:t>
            </a:r>
            <a:r>
              <a:rPr lang="ru-RU" sz="1800" dirty="0" smtClean="0">
                <a:latin typeface="Trebuchet MS" pitchFamily="34" charset="0"/>
              </a:rPr>
              <a:t>обучение; 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повишаване </a:t>
            </a:r>
            <a:r>
              <a:rPr lang="ru-RU" sz="1800" dirty="0">
                <a:latin typeface="Trebuchet MS" pitchFamily="34" charset="0"/>
              </a:rPr>
              <a:t>на осведомеността относно възможностите за работа в цялата трангранична </a:t>
            </a:r>
            <a:r>
              <a:rPr lang="ru-RU" sz="1800" dirty="0" smtClean="0">
                <a:latin typeface="Trebuchet MS" pitchFamily="34" charset="0"/>
              </a:rPr>
              <a:t>област;</a:t>
            </a:r>
            <a:endParaRPr lang="ro-RO" sz="1800" dirty="0" smtClean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>
                <a:latin typeface="Trebuchet MS" pitchFamily="34" charset="0"/>
              </a:rPr>
              <a:t>създаване/ разработване на инфраструктура, пряко свързана с увеличаване на мобилността на работната </a:t>
            </a:r>
            <a:r>
              <a:rPr lang="ru-RU" sz="1800" dirty="0" smtClean="0">
                <a:latin typeface="Trebuchet MS" pitchFamily="34" charset="0"/>
              </a:rPr>
              <a:t>сила;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>
                <a:latin typeface="Trebuchet MS" pitchFamily="34" charset="0"/>
              </a:rPr>
              <a:t>разработване на съвместни стратегии и мерки за по-добро включване в пазара на труда на категориите население в неравностойно </a:t>
            </a:r>
            <a:r>
              <a:rPr lang="ru-RU" sz="1800" dirty="0" smtClean="0">
                <a:latin typeface="Trebuchet MS" pitchFamily="34" charset="0"/>
              </a:rPr>
              <a:t>положение;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разработване </a:t>
            </a:r>
            <a:r>
              <a:rPr lang="ru-RU" sz="1800" dirty="0">
                <a:latin typeface="Trebuchet MS" pitchFamily="34" charset="0"/>
              </a:rPr>
              <a:t>на информация и консултации за трансгранични пътуващи и потенциални работодатели чрез създаване и разработване на съвместни бази </a:t>
            </a:r>
            <a:r>
              <a:rPr lang="ru-RU" sz="1800" dirty="0" smtClean="0">
                <a:latin typeface="Trebuchet MS" pitchFamily="34" charset="0"/>
              </a:rPr>
              <a:t>данни</a:t>
            </a:r>
            <a:r>
              <a:rPr lang="ro-RO" sz="1800" dirty="0" smtClean="0">
                <a:latin typeface="Trebuchet MS" pitchFamily="34" charset="0"/>
              </a:rPr>
              <a:t>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създаване </a:t>
            </a:r>
            <a:r>
              <a:rPr lang="ru-RU" sz="1800" dirty="0">
                <a:latin typeface="Trebuchet MS" pitchFamily="34" charset="0"/>
              </a:rPr>
              <a:t>и развитие на трансгранични бизнес инкубатори и виртуални инкубатори за насърчаване на заетостта на персонала и от двете страни на границата</a:t>
            </a:r>
            <a:r>
              <a:rPr lang="ro-RO" sz="1800" dirty="0" smtClean="0">
                <a:latin typeface="Trebuchet MS" pitchFamily="34" charset="0"/>
              </a:rPr>
              <a:t>.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525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28171" y="198783"/>
            <a:ext cx="8687657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bg-BG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ПРИОРИТЕТНА ОС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5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endParaRPr lang="ro-RO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bg-BG" sz="2000" b="1" dirty="0" smtClean="0">
                <a:solidFill>
                  <a:srgbClr val="FF0000"/>
                </a:solidFill>
                <a:latin typeface="Trebuchet MS" pitchFamily="34" charset="0"/>
              </a:rPr>
              <a:t>Ефикасен регион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12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690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913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bg-BG" sz="2000" b="1" dirty="0" smtClean="0">
                <a:solidFill>
                  <a:srgbClr val="FF0000"/>
                </a:solidFill>
                <a:latin typeface="Trebuchet MS" pitchFamily="34" charset="0"/>
              </a:rPr>
              <a:t>евро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u-RU" sz="2000" b="1" dirty="0">
                <a:solidFill>
                  <a:schemeClr val="tx2"/>
                </a:solidFill>
                <a:latin typeface="Trebuchet MS" pitchFamily="34" charset="0"/>
              </a:rPr>
              <a:t>Специфична цел 5.1: Увеличаване на капацитета за сътрудничеството и ефективността на публичните институции в контекста на трансграничния регион</a:t>
            </a:r>
          </a:p>
          <a:p>
            <a:pPr marL="457200" lvl="1" indent="0" algn="just" eaLnBrk="1" hangingPunct="1">
              <a:lnSpc>
                <a:spcPct val="80000"/>
              </a:lnSpc>
              <a:buNone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29"/>
          <a:stretch/>
        </p:blipFill>
        <p:spPr>
          <a:xfrm>
            <a:off x="-152400" y="4498847"/>
            <a:ext cx="2840294" cy="24598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017767"/>
              </p:ext>
            </p:extLst>
          </p:nvPr>
        </p:nvGraphicFramePr>
        <p:xfrm>
          <a:off x="457199" y="2905002"/>
          <a:ext cx="8229600" cy="17612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2753"/>
                <a:gridCol w="1836847"/>
              </a:tblGrid>
              <a:tr h="635563">
                <a:tc>
                  <a:txBody>
                    <a:bodyPr/>
                    <a:lstStyle/>
                    <a:p>
                      <a:pPr marL="179705" indent="-179705"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bg-BG" sz="1600" kern="1400" dirty="0" smtClean="0">
                          <a:solidFill>
                            <a:schemeClr val="lt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Резултати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bg-BG" sz="1600" kern="1400" dirty="0" smtClean="0">
                          <a:effectLst/>
                          <a:latin typeface="Trebuchet MS" panose="020B0603020202020204" pitchFamily="34" charset="0"/>
                        </a:rPr>
                        <a:t>Целева стойност </a:t>
                      </a:r>
                      <a:r>
                        <a:rPr lang="ro-RO" sz="1600" kern="1400" dirty="0" smtClean="0">
                          <a:effectLst/>
                          <a:latin typeface="Trebuchet MS" panose="020B0603020202020204" pitchFamily="34" charset="0"/>
                        </a:rPr>
                        <a:t>(2023</a:t>
                      </a:r>
                      <a:r>
                        <a:rPr lang="ro-RO" sz="1600" kern="1400" dirty="0">
                          <a:effectLst/>
                          <a:latin typeface="Trebuchet MS" panose="020B0603020202020204" pitchFamily="34" charset="0"/>
                        </a:rPr>
                        <a:t>)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64637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u-RU" sz="1600" kern="1400" dirty="0" smtClean="0">
                          <a:effectLst/>
                          <a:latin typeface="Trebuchet MS" panose="020B0603020202020204" pitchFamily="34" charset="0"/>
                        </a:rPr>
                        <a:t>Брой подпомогнати трансгранични механизми (споразумения, мрежи, наредби, проучвания, политики, стратегии, обмен на информация, инструменти) за повишаване на капацитета за сътрудничество.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 dirty="0">
                          <a:effectLst/>
                        </a:rPr>
                        <a:t>100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3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153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52400" y="-92764"/>
            <a:ext cx="8819008" cy="595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bg-BG" altLang="en-US" sz="2000" b="1" dirty="0">
                <a:solidFill>
                  <a:srgbClr val="FF0000"/>
                </a:solidFill>
                <a:latin typeface="Trebuchet MS" pitchFamily="34" charset="0"/>
              </a:rPr>
              <a:t>ПРИОРИТЕТНА ОС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5</a:t>
            </a:r>
            <a:r>
              <a:rPr lang="en-US" altLang="en-US" sz="2000" b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endParaRPr lang="ro-RO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bg-BG" sz="2000" b="1" dirty="0">
                <a:solidFill>
                  <a:srgbClr val="FF0000"/>
                </a:solidFill>
                <a:latin typeface="Trebuchet MS" pitchFamily="34" charset="0"/>
              </a:rPr>
              <a:t>Ефикасен регион 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12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690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913</a:t>
            </a:r>
            <a:r>
              <a:rPr lang="en-US" sz="2000" b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bg-BG" sz="2000" b="1" dirty="0">
                <a:solidFill>
                  <a:srgbClr val="FF0000"/>
                </a:solidFill>
                <a:latin typeface="Trebuchet MS" pitchFamily="34" charset="0"/>
              </a:rPr>
              <a:t>евро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)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bg-BG" sz="1800" b="1" dirty="0" smtClean="0">
                <a:solidFill>
                  <a:schemeClr val="tx2"/>
                </a:solidFill>
                <a:latin typeface="Trebuchet MS" pitchFamily="34" charset="0"/>
              </a:rPr>
              <a:t>Дейности</a:t>
            </a:r>
            <a:r>
              <a:rPr lang="en-US" sz="1800" dirty="0" smtClean="0">
                <a:latin typeface="Trebuchet MS" pitchFamily="34" charset="0"/>
              </a:rPr>
              <a:t>:</a:t>
            </a:r>
            <a:endParaRPr lang="ro-RO" sz="1800" dirty="0" smtClean="0"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ts val="2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изготвяне на </a:t>
            </a:r>
            <a:r>
              <a:rPr lang="ru-RU" sz="1800" dirty="0">
                <a:latin typeface="Trebuchet MS" pitchFamily="34" charset="0"/>
              </a:rPr>
              <a:t>стратегии за изпълнение, разработване и трансфер на най-добри практики, модели и решения </a:t>
            </a:r>
            <a:r>
              <a:rPr lang="ru-RU" sz="1800" dirty="0" smtClean="0">
                <a:latin typeface="Trebuchet MS" pitchFamily="34" charset="0"/>
              </a:rPr>
              <a:t>организационни </a:t>
            </a:r>
            <a:r>
              <a:rPr lang="ru-RU" sz="1800" dirty="0">
                <a:latin typeface="Trebuchet MS" pitchFamily="34" charset="0"/>
              </a:rPr>
              <a:t>модели, инструменти за вземане на решения и насърчаване на пилотни действия за по-добро участие на всички групи от гражданското общество във вземането на решения и правенето на политики на трансгранично и местно </a:t>
            </a:r>
            <a:r>
              <a:rPr lang="ru-RU" sz="1800" dirty="0" smtClean="0">
                <a:latin typeface="Trebuchet MS" pitchFamily="34" charset="0"/>
              </a:rPr>
              <a:t>ниво;</a:t>
            </a:r>
            <a:endParaRPr lang="ro-RO" sz="1800" dirty="0" smtClean="0">
              <a:latin typeface="Trebuchet MS" pitchFamily="34" charset="0"/>
            </a:endParaRPr>
          </a:p>
          <a:p>
            <a:pPr algn="just" eaLnBrk="1" hangingPunct="1">
              <a:lnSpc>
                <a:spcPts val="2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координиране </a:t>
            </a:r>
            <a:r>
              <a:rPr lang="ru-RU" sz="1800" dirty="0">
                <a:latin typeface="Trebuchet MS" pitchFamily="34" charset="0"/>
              </a:rPr>
              <a:t>на политиките и инвестициите в областта на програмата </a:t>
            </a:r>
            <a:r>
              <a:rPr lang="ru-RU" sz="1800" dirty="0" smtClean="0">
                <a:latin typeface="Trebuchet MS" pitchFamily="34" charset="0"/>
              </a:rPr>
              <a:t>- в </a:t>
            </a:r>
            <a:r>
              <a:rPr lang="ru-RU" sz="1800" dirty="0">
                <a:latin typeface="Trebuchet MS" pitchFamily="34" charset="0"/>
              </a:rPr>
              <a:t>области като социалната политика, образованието, здравеопазването, заетостта, </a:t>
            </a:r>
            <a:r>
              <a:rPr lang="ru-RU" sz="1800" dirty="0" smtClean="0">
                <a:latin typeface="Trebuchet MS" pitchFamily="34" charset="0"/>
              </a:rPr>
              <a:t>транспорта и околната среда;</a:t>
            </a:r>
          </a:p>
          <a:p>
            <a:pPr algn="just" eaLnBrk="1" hangingPunct="1">
              <a:lnSpc>
                <a:spcPts val="2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подкрепа </a:t>
            </a:r>
            <a:r>
              <a:rPr lang="ru-RU" sz="1800" dirty="0">
                <a:latin typeface="Trebuchet MS" pitchFamily="34" charset="0"/>
              </a:rPr>
              <a:t>за модернизацията на обществените услуги в области като митниците, социални политики, образование, здравеопазване и трудова заетост (включително закупуване на оборудване и развитие на инфраструктурата</a:t>
            </a:r>
            <a:r>
              <a:rPr lang="ru-RU" sz="1800" dirty="0" smtClean="0">
                <a:latin typeface="Trebuchet MS" pitchFamily="34" charset="0"/>
              </a:rPr>
              <a:t>)</a:t>
            </a:r>
            <a:r>
              <a:rPr lang="ro-RO" sz="1800" dirty="0" smtClean="0">
                <a:latin typeface="Trebuchet MS" pitchFamily="34" charset="0"/>
              </a:rPr>
              <a:t>;</a:t>
            </a:r>
            <a:r>
              <a:rPr lang="bg-BG" sz="1800" dirty="0" smtClean="0">
                <a:latin typeface="Trebuchet MS" pitchFamily="34" charset="0"/>
              </a:rPr>
              <a:t> </a:t>
            </a:r>
            <a:endParaRPr lang="ro-RO" sz="1800" dirty="0" smtClean="0">
              <a:latin typeface="Trebuchet MS" pitchFamily="34" charset="0"/>
            </a:endParaRPr>
          </a:p>
          <a:p>
            <a:pPr algn="just" eaLnBrk="1" hangingPunct="1">
              <a:lnSpc>
                <a:spcPts val="2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>
                <a:latin typeface="Trebuchet MS" pitchFamily="34" charset="0"/>
              </a:rPr>
              <a:t>р</a:t>
            </a:r>
            <a:r>
              <a:rPr lang="ru-RU" sz="1800" dirty="0" smtClean="0">
                <a:latin typeface="Trebuchet MS" pitchFamily="34" charset="0"/>
              </a:rPr>
              <a:t>азработване </a:t>
            </a:r>
            <a:r>
              <a:rPr lang="ru-RU" sz="1800" dirty="0">
                <a:latin typeface="Trebuchet MS" pitchFamily="34" charset="0"/>
              </a:rPr>
              <a:t>на общи структури, системи и инструменти, които да гарантират </a:t>
            </a:r>
            <a:r>
              <a:rPr lang="ru-RU" sz="1800" dirty="0" smtClean="0">
                <a:latin typeface="Trebuchet MS" pitchFamily="34" charset="0"/>
              </a:rPr>
              <a:t>развитието </a:t>
            </a:r>
            <a:r>
              <a:rPr lang="ru-RU" sz="1800" dirty="0">
                <a:latin typeface="Trebuchet MS" pitchFamily="34" charset="0"/>
              </a:rPr>
              <a:t>на трансграничното сътрудничество в областта на </a:t>
            </a:r>
            <a:r>
              <a:rPr lang="ru-RU" sz="1800" dirty="0" smtClean="0">
                <a:latin typeface="Trebuchet MS" pitchFamily="34" charset="0"/>
              </a:rPr>
              <a:t>програмата;</a:t>
            </a:r>
            <a:endParaRPr lang="ro-RO" sz="1800" dirty="0">
              <a:latin typeface="Trebuchet MS" pitchFamily="34" charset="0"/>
            </a:endParaRPr>
          </a:p>
          <a:p>
            <a:pPr algn="just" eaLnBrk="1" hangingPunct="1">
              <a:lnSpc>
                <a:spcPts val="2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dirty="0" smtClean="0">
                <a:latin typeface="Trebuchet MS" pitchFamily="34" charset="0"/>
              </a:rPr>
              <a:t>повишаване осведомеността </a:t>
            </a:r>
            <a:r>
              <a:rPr lang="ru-RU" sz="1800" dirty="0">
                <a:latin typeface="Trebuchet MS" pitchFamily="34" charset="0"/>
              </a:rPr>
              <a:t>по отношение на трансграничните възможности (заетост, здравеопазване, образование и т.н.)</a:t>
            </a:r>
            <a:endParaRPr lang="ro-RO" sz="1800" dirty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endParaRPr lang="ro-RO" sz="2000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6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911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79292" y="1823426"/>
            <a:ext cx="8857362" cy="87040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900" dirty="0" smtClean="0">
                <a:latin typeface="Trebuchet MS" pitchFamily="34" charset="0"/>
              </a:rPr>
              <a:t>Кандидатите </a:t>
            </a:r>
            <a:r>
              <a:rPr lang="ru-RU" sz="1900" dirty="0">
                <a:latin typeface="Trebuchet MS" pitchFamily="34" charset="0"/>
              </a:rPr>
              <a:t>трябва да отговарят на </a:t>
            </a:r>
            <a:r>
              <a:rPr lang="ru-RU" sz="1900" dirty="0" smtClean="0">
                <a:latin typeface="Trebuchet MS" pitchFamily="34" charset="0"/>
              </a:rPr>
              <a:t>редица изисквания</a:t>
            </a:r>
            <a:r>
              <a:rPr lang="ru-RU" sz="1900" dirty="0">
                <a:latin typeface="Trebuchet MS" pitchFamily="34" charset="0"/>
              </a:rPr>
              <a:t>, свързани с техния правен статут, географско местоположение, професионални и финансови </a:t>
            </a:r>
            <a:r>
              <a:rPr lang="ru-RU" sz="1900" dirty="0" smtClean="0">
                <a:latin typeface="Trebuchet MS" pitchFamily="34" charset="0"/>
              </a:rPr>
              <a:t>възможности.</a:t>
            </a:r>
            <a:endParaRPr lang="ru-RU" sz="19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900" dirty="0" smtClean="0">
              <a:latin typeface="Trebuchet MS" pitchFamily="34" charset="0"/>
            </a:endParaRPr>
          </a:p>
          <a:p>
            <a:pPr marL="0" indent="0">
              <a:buNone/>
            </a:pPr>
            <a:endParaRPr lang="en-US" sz="1900" dirty="0" smtClean="0">
              <a:latin typeface="Trebuchet MS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117" y="5711297"/>
            <a:ext cx="2283045" cy="103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85560" y="2920461"/>
            <a:ext cx="849630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bg-BG" sz="1900" dirty="0" smtClean="0">
                <a:latin typeface="Trebuchet MS" pitchFamily="34" charset="0"/>
              </a:rPr>
              <a:t>Да са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bg-BG" sz="1900" dirty="0" smtClean="0">
                <a:solidFill>
                  <a:srgbClr val="00B050"/>
                </a:solidFill>
                <a:latin typeface="Trebuchet MS" pitchFamily="34" charset="0"/>
              </a:rPr>
              <a:t>български или румънски органи/организации с нестопанска цел, </a:t>
            </a:r>
            <a:r>
              <a:rPr lang="bg-BG" sz="1900" dirty="0">
                <a:latin typeface="Trebuchet MS" pitchFamily="34" charset="0"/>
              </a:rPr>
              <a:t>надлежно </a:t>
            </a:r>
            <a:r>
              <a:rPr lang="bg-BG" sz="1900" dirty="0" smtClean="0">
                <a:latin typeface="Trebuchet MS" pitchFamily="34" charset="0"/>
              </a:rPr>
              <a:t>учредени в съответствие </a:t>
            </a:r>
            <a:r>
              <a:rPr lang="ru-RU" sz="1900" dirty="0" smtClean="0">
                <a:latin typeface="Trebuchet MS" pitchFamily="34" charset="0"/>
              </a:rPr>
              <a:t>с </a:t>
            </a:r>
            <a:r>
              <a:rPr lang="ru-RU" sz="1900" dirty="0">
                <a:latin typeface="Trebuchet MS" pitchFamily="34" charset="0"/>
              </a:rPr>
              <a:t>националното законодателство на държавата, на чиято територия се намира;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900" dirty="0" smtClean="0">
                <a:latin typeface="Trebuchet MS" pitchFamily="34" charset="0"/>
              </a:rPr>
              <a:t>Да </a:t>
            </a:r>
            <a:r>
              <a:rPr lang="ru-RU" sz="1900" dirty="0">
                <a:latin typeface="Trebuchet MS" pitchFamily="34" charset="0"/>
              </a:rPr>
              <a:t>има </a:t>
            </a:r>
            <a:r>
              <a:rPr lang="ru-RU" sz="1900" dirty="0">
                <a:solidFill>
                  <a:srgbClr val="00B050"/>
                </a:solidFill>
                <a:latin typeface="Trebuchet MS" pitchFamily="34" charset="0"/>
              </a:rPr>
              <a:t>стабилни и достатъчни финансови източници </a:t>
            </a:r>
            <a:r>
              <a:rPr lang="ru-RU" sz="1900" dirty="0">
                <a:latin typeface="Trebuchet MS" pitchFamily="34" charset="0"/>
              </a:rPr>
              <a:t>за осигуряване непрекъснатостта на работа на </a:t>
            </a:r>
            <a:r>
              <a:rPr lang="ru-RU" sz="1900" dirty="0" smtClean="0">
                <a:latin typeface="Trebuchet MS" pitchFamily="34" charset="0"/>
              </a:rPr>
              <a:t>организацията през целия срок на проекта;</a:t>
            </a:r>
            <a:endParaRPr lang="ro-RO" sz="1900" dirty="0" smtClean="0">
              <a:latin typeface="Trebuchet MS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900" dirty="0" smtClean="0">
                <a:latin typeface="Trebuchet MS" pitchFamily="34" charset="0"/>
              </a:rPr>
              <a:t>Да </a:t>
            </a:r>
            <a:r>
              <a:rPr lang="ru-RU" sz="1900" dirty="0">
                <a:latin typeface="Trebuchet MS" pitchFamily="34" charset="0"/>
              </a:rPr>
              <a:t>може да докаже </a:t>
            </a:r>
            <a:r>
              <a:rPr lang="ru-RU" sz="1900" dirty="0" smtClean="0">
                <a:solidFill>
                  <a:srgbClr val="00B050"/>
                </a:solidFill>
                <a:latin typeface="Trebuchet MS" pitchFamily="34" charset="0"/>
              </a:rPr>
              <a:t>способността </a:t>
            </a:r>
            <a:r>
              <a:rPr lang="ru-RU" sz="1900" dirty="0">
                <a:solidFill>
                  <a:srgbClr val="00B050"/>
                </a:solidFill>
                <a:latin typeface="Trebuchet MS" pitchFamily="34" charset="0"/>
              </a:rPr>
              <a:t>да управлява дейностите </a:t>
            </a:r>
            <a:r>
              <a:rPr lang="ru-RU" sz="1900" dirty="0" smtClean="0">
                <a:solidFill>
                  <a:srgbClr val="00B050"/>
                </a:solidFill>
                <a:latin typeface="Trebuchet MS" pitchFamily="34" charset="0"/>
              </a:rPr>
              <a:t>си</a:t>
            </a:r>
            <a:r>
              <a:rPr lang="ru-RU" sz="1900" dirty="0" smtClean="0">
                <a:latin typeface="Trebuchet MS" pitchFamily="34" charset="0"/>
              </a:rPr>
              <a:t> по </a:t>
            </a:r>
            <a:r>
              <a:rPr lang="ru-RU" sz="1900" dirty="0">
                <a:latin typeface="Trebuchet MS" pitchFamily="34" charset="0"/>
              </a:rPr>
              <a:t>проекта, за който </a:t>
            </a:r>
            <a:r>
              <a:rPr lang="ru-RU" sz="1900" dirty="0" smtClean="0">
                <a:latin typeface="Trebuchet MS" pitchFamily="34" charset="0"/>
              </a:rPr>
              <a:t>се иска финансиране</a:t>
            </a:r>
            <a:r>
              <a:rPr lang="ru-RU" sz="1900" dirty="0">
                <a:latin typeface="Trebuchet MS" pitchFamily="34" charset="0"/>
              </a:rPr>
              <a:t>;</a:t>
            </a:r>
            <a:endParaRPr lang="ro-RO" sz="1900" dirty="0" smtClean="0">
              <a:latin typeface="Trebuchet MS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900" dirty="0" smtClean="0">
                <a:latin typeface="Trebuchet MS" pitchFamily="34" charset="0"/>
              </a:rPr>
              <a:t>Да </a:t>
            </a:r>
            <a:r>
              <a:rPr lang="ru-RU" sz="1900" dirty="0">
                <a:solidFill>
                  <a:srgbClr val="00B050"/>
                </a:solidFill>
                <a:latin typeface="Trebuchet MS" pitchFamily="34" charset="0"/>
              </a:rPr>
              <a:t>е</a:t>
            </a:r>
            <a:r>
              <a:rPr lang="ru-RU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u-RU" sz="1900" dirty="0">
                <a:solidFill>
                  <a:srgbClr val="00B050"/>
                </a:solidFill>
                <a:latin typeface="Trebuchet MS" pitchFamily="34" charset="0"/>
              </a:rPr>
              <a:t>орган/институция, </a:t>
            </a:r>
            <a:r>
              <a:rPr lang="ru-RU" sz="1900" dirty="0" smtClean="0">
                <a:solidFill>
                  <a:srgbClr val="00B050"/>
                </a:solidFill>
                <a:latin typeface="Trebuchet MS" pitchFamily="34" charset="0"/>
              </a:rPr>
              <a:t>която има </a:t>
            </a:r>
            <a:r>
              <a:rPr lang="ru-RU" sz="1900" dirty="0">
                <a:solidFill>
                  <a:srgbClr val="00B050"/>
                </a:solidFill>
                <a:latin typeface="Trebuchet MS" pitchFamily="34" charset="0"/>
              </a:rPr>
              <a:t>право да </a:t>
            </a:r>
            <a:r>
              <a:rPr lang="ru-RU" sz="1900" dirty="0" smtClean="0">
                <a:solidFill>
                  <a:srgbClr val="00B050"/>
                </a:solidFill>
                <a:latin typeface="Trebuchet MS" pitchFamily="34" charset="0"/>
              </a:rPr>
              <a:t>предприема мерски </a:t>
            </a:r>
            <a:r>
              <a:rPr lang="ru-RU" sz="1900" dirty="0">
                <a:solidFill>
                  <a:srgbClr val="00B050"/>
                </a:solidFill>
                <a:latin typeface="Trebuchet MS" pitchFamily="34" charset="0"/>
              </a:rPr>
              <a:t>в </a:t>
            </a:r>
            <a:r>
              <a:rPr lang="ru-RU" sz="1900" dirty="0" smtClean="0">
                <a:solidFill>
                  <a:srgbClr val="00B050"/>
                </a:solidFill>
                <a:latin typeface="Trebuchet MS" pitchFamily="34" charset="0"/>
              </a:rPr>
              <a:t>областта/областите</a:t>
            </a:r>
            <a:r>
              <a:rPr lang="ru-RU" sz="1900" dirty="0" smtClean="0">
                <a:latin typeface="Trebuchet MS" pitchFamily="34" charset="0"/>
              </a:rPr>
              <a:t>, </a:t>
            </a:r>
            <a:r>
              <a:rPr lang="ru-RU" sz="1900" dirty="0">
                <a:latin typeface="Trebuchet MS" pitchFamily="34" charset="0"/>
              </a:rPr>
              <a:t>обхванати от проекта; </a:t>
            </a:r>
            <a:endParaRPr lang="ro-RO" sz="1900" dirty="0" smtClean="0">
              <a:latin typeface="Trebuchet MS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900" dirty="0">
                <a:latin typeface="Trebuchet MS" pitchFamily="34" charset="0"/>
              </a:rPr>
              <a:t>Не повече от </a:t>
            </a:r>
            <a:r>
              <a:rPr lang="ru-RU" sz="1900" dirty="0">
                <a:solidFill>
                  <a:srgbClr val="00B050"/>
                </a:solidFill>
                <a:latin typeface="Trebuchet MS" pitchFamily="34" charset="0"/>
              </a:rPr>
              <a:t>5 </a:t>
            </a:r>
            <a:r>
              <a:rPr lang="ru-RU" sz="1900" dirty="0" smtClean="0">
                <a:solidFill>
                  <a:srgbClr val="00B050"/>
                </a:solidFill>
                <a:latin typeface="Trebuchet MS" pitchFamily="34" charset="0"/>
              </a:rPr>
              <a:t>партньора/проект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en-US" sz="1900" dirty="0">
              <a:solidFill>
                <a:srgbClr val="00B050"/>
              </a:solidFill>
              <a:latin typeface="Trebuchet MS" pitchFamily="34" charset="0"/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865958"/>
            <a:ext cx="8229600" cy="831511"/>
          </a:xfrm>
        </p:spPr>
        <p:txBody>
          <a:bodyPr/>
          <a:lstStyle/>
          <a:p>
            <a:r>
              <a:rPr lang="bg-BG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кандидатите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(I)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8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305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246965" y="1388706"/>
            <a:ext cx="8650071" cy="5213647"/>
          </a:xfrm>
        </p:spPr>
        <p:txBody>
          <a:bodyPr/>
          <a:lstStyle/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800" dirty="0" smtClean="0">
                <a:latin typeface="Trebuchet MS" pitchFamily="34" charset="0"/>
              </a:rPr>
              <a:t>Да имат </a:t>
            </a:r>
            <a:r>
              <a:rPr lang="bg-BG" sz="1800" b="1" dirty="0">
                <a:solidFill>
                  <a:srgbClr val="00B050"/>
                </a:solidFill>
                <a:latin typeface="Trebuchet MS" pitchFamily="34" charset="0"/>
              </a:rPr>
              <a:t>седалище в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bg-BG" sz="1800" dirty="0">
                <a:solidFill>
                  <a:srgbClr val="00B050"/>
                </a:solidFill>
                <a:latin typeface="Trebuchet MS" pitchFamily="34" charset="0"/>
              </a:rPr>
              <a:t>избираемия трансграничен регион</a:t>
            </a:r>
            <a:r>
              <a:rPr lang="en-US" sz="1800" dirty="0">
                <a:latin typeface="Trebuchet MS" pitchFamily="34" charset="0"/>
              </a:rPr>
              <a:t>; </a:t>
            </a:r>
            <a:r>
              <a:rPr lang="bg-BG" sz="1800" dirty="0">
                <a:solidFill>
                  <a:srgbClr val="FC2812"/>
                </a:solidFill>
                <a:latin typeface="Trebuchet MS" pitchFamily="34" charset="0"/>
              </a:rPr>
              <a:t>ако </a:t>
            </a:r>
            <a:r>
              <a:rPr lang="bg-BG" sz="1800" dirty="0" smtClean="0">
                <a:solidFill>
                  <a:srgbClr val="FC2812"/>
                </a:solidFill>
                <a:latin typeface="Trebuchet MS" pitchFamily="34" charset="0"/>
              </a:rPr>
              <a:t>не</a:t>
            </a:r>
            <a:endParaRPr lang="en-US" sz="1800" dirty="0" smtClean="0">
              <a:solidFill>
                <a:srgbClr val="FC2812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800" dirty="0" smtClean="0">
                <a:latin typeface="Trebuchet MS" pitchFamily="34" charset="0"/>
              </a:rPr>
              <a:t>Да имат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u-RU" sz="1800" b="1" dirty="0">
                <a:solidFill>
                  <a:srgbClr val="00B050"/>
                </a:solidFill>
                <a:latin typeface="Trebuchet MS" pitchFamily="34" charset="0"/>
              </a:rPr>
              <a:t>местни/регионални клонове </a:t>
            </a:r>
            <a:r>
              <a:rPr lang="ru-RU" sz="1800" b="1" dirty="0" smtClean="0">
                <a:solidFill>
                  <a:srgbClr val="00B050"/>
                </a:solidFill>
                <a:latin typeface="Trebuchet MS" pitchFamily="34" charset="0"/>
              </a:rPr>
              <a:t>със юридически статут </a:t>
            </a:r>
            <a:r>
              <a:rPr lang="ru-RU" sz="1800" b="1" dirty="0" smtClean="0">
                <a:latin typeface="Trebuchet MS" pitchFamily="34" charset="0"/>
              </a:rPr>
              <a:t>(</a:t>
            </a:r>
            <a:r>
              <a:rPr lang="ru-RU" sz="1800" dirty="0" smtClean="0">
                <a:latin typeface="Trebuchet MS" pitchFamily="34" charset="0"/>
              </a:rPr>
              <a:t>юридическо лице), установени </a:t>
            </a:r>
            <a:r>
              <a:rPr lang="ru-RU" sz="1800" dirty="0">
                <a:latin typeface="Trebuchet MS" pitchFamily="34" charset="0"/>
              </a:rPr>
              <a:t>в избираемата зона</a:t>
            </a:r>
            <a:r>
              <a:rPr lang="en-US" sz="1800" dirty="0">
                <a:latin typeface="Trebuchet MS" pitchFamily="34" charset="0"/>
              </a:rPr>
              <a:t>; </a:t>
            </a:r>
            <a:r>
              <a:rPr lang="bg-BG" sz="1800" dirty="0">
                <a:solidFill>
                  <a:srgbClr val="FC2812"/>
                </a:solidFill>
                <a:latin typeface="Trebuchet MS" pitchFamily="34" charset="0"/>
              </a:rPr>
              <a:t>ако </a:t>
            </a:r>
            <a:r>
              <a:rPr lang="bg-BG" sz="1800" dirty="0" smtClean="0">
                <a:solidFill>
                  <a:srgbClr val="FC2812"/>
                </a:solidFill>
                <a:latin typeface="Trebuchet MS" pitchFamily="34" charset="0"/>
              </a:rPr>
              <a:t>не</a:t>
            </a:r>
            <a:endParaRPr lang="en-US" sz="1800" dirty="0" smtClean="0">
              <a:solidFill>
                <a:srgbClr val="FC2812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rebuchet MS" pitchFamily="34" charset="0"/>
              </a:rPr>
              <a:t>национален </a:t>
            </a:r>
            <a:r>
              <a:rPr lang="ru-RU" sz="1800" dirty="0">
                <a:latin typeface="Trebuchet MS" pitchFamily="34" charset="0"/>
              </a:rPr>
              <a:t>обществен орган, чийто район на компетентност, </a:t>
            </a:r>
            <a:r>
              <a:rPr lang="ru-RU" sz="1800" dirty="0" smtClean="0">
                <a:latin typeface="Trebuchet MS" pitchFamily="34" charset="0"/>
              </a:rPr>
              <a:t>определен с </a:t>
            </a:r>
            <a:r>
              <a:rPr lang="ru-RU" sz="1800" dirty="0">
                <a:latin typeface="Trebuchet MS" pitchFamily="34" charset="0"/>
              </a:rPr>
              <a:t>нормативни актове, се </a:t>
            </a:r>
            <a:r>
              <a:rPr lang="ru-RU" sz="1800" dirty="0" smtClean="0">
                <a:latin typeface="Trebuchet MS" pitchFamily="34" charset="0"/>
              </a:rPr>
              <a:t>простира върху </a:t>
            </a:r>
            <a:r>
              <a:rPr lang="ru-RU" sz="1800" dirty="0">
                <a:latin typeface="Trebuchet MS" pitchFamily="34" charset="0"/>
              </a:rPr>
              <a:t>избираемата област </a:t>
            </a:r>
            <a:r>
              <a:rPr lang="ru-RU" sz="1800" dirty="0" smtClean="0">
                <a:latin typeface="Trebuchet MS" pitchFamily="34" charset="0"/>
              </a:rPr>
              <a:t>на </a:t>
            </a:r>
            <a:r>
              <a:rPr lang="ru-RU" sz="1800" dirty="0">
                <a:latin typeface="Trebuchet MS" pitchFamily="34" charset="0"/>
              </a:rPr>
              <a:t>програмата; </a:t>
            </a:r>
            <a:r>
              <a:rPr lang="ru-RU" sz="1800" dirty="0">
                <a:solidFill>
                  <a:srgbClr val="FF0000"/>
                </a:solidFill>
                <a:latin typeface="Trebuchet MS" pitchFamily="34" charset="0"/>
              </a:rPr>
              <a:t>ако не</a:t>
            </a:r>
            <a:endParaRPr lang="ro-RO" sz="1800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800" dirty="0" smtClean="0">
                <a:latin typeface="Trebuchet MS" pitchFamily="34" charset="0"/>
              </a:rPr>
              <a:t>могат </a:t>
            </a:r>
            <a:r>
              <a:rPr lang="bg-BG" sz="1800" dirty="0">
                <a:latin typeface="Trebuchet MS" pitchFamily="34" charset="0"/>
              </a:rPr>
              <a:t>да участват в </a:t>
            </a:r>
            <a:r>
              <a:rPr lang="bg-BG" sz="1800" dirty="0" smtClean="0">
                <a:latin typeface="Trebuchet MS" pitchFamily="34" charset="0"/>
              </a:rPr>
              <a:t>проекти, при условие бюджетът им да </a:t>
            </a:r>
            <a:r>
              <a:rPr lang="bg-BG" sz="1800" b="1" dirty="0" smtClean="0">
                <a:latin typeface="Trebuchet MS" pitchFamily="34" charset="0"/>
              </a:rPr>
              <a:t>е </a:t>
            </a:r>
            <a:r>
              <a:rPr lang="bg-BG" sz="1800" b="1" dirty="0">
                <a:latin typeface="Trebuchet MS" pitchFamily="34" charset="0"/>
              </a:rPr>
              <a:t>ограничен до 20% от общия бюджет на проекта</a:t>
            </a:r>
            <a:r>
              <a:rPr lang="en-US" sz="1800" b="1" dirty="0">
                <a:latin typeface="Trebuchet MS" pitchFamily="34" charset="0"/>
              </a:rPr>
              <a:t>. </a:t>
            </a:r>
            <a:endParaRPr lang="en-US" sz="1800" b="1" dirty="0" smtClean="0">
              <a:latin typeface="Trebuchet MS" pitchFamily="34" charset="0"/>
            </a:endParaRPr>
          </a:p>
          <a:p>
            <a:pPr marL="0" lvl="0" indent="0" algn="just">
              <a:buNone/>
            </a:pPr>
            <a:endParaRPr lang="en-US" sz="300" b="1" dirty="0">
              <a:solidFill>
                <a:srgbClr val="00B050"/>
              </a:solidFill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ru-RU" sz="1800" b="1" i="1" dirty="0">
                <a:latin typeface="Trebuchet MS" pitchFamily="34" charset="0"/>
              </a:rPr>
              <a:t>Примери за потенциални кандидати: Окръжни съвети/Областни администрации, местни съвети/Общини, асоциации на местни публични органи, търговски камари/асоциации на МСП, образователни институции (училища, университети и т.н.), министерства и техните местни/регионални отдели/органи, изследователски институти с нестопанска цел, Други неправителствени организации, действащи в областите, финансирани от програмата, Европейски групи за териториално сътрудничество. </a:t>
            </a:r>
            <a:endParaRPr lang="en-US" sz="1800" dirty="0" smtClean="0">
              <a:latin typeface="Trebuchet MS" pitchFamily="34" charset="0"/>
            </a:endParaRPr>
          </a:p>
        </p:txBody>
      </p:sp>
      <p:pic>
        <p:nvPicPr>
          <p:cNvPr id="14" name="Picture 1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546" y="833605"/>
            <a:ext cx="8229600" cy="898150"/>
          </a:xfrm>
        </p:spPr>
        <p:txBody>
          <a:bodyPr/>
          <a:lstStyle/>
          <a:p>
            <a:r>
              <a:rPr lang="bg-BG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ПРАВИЛА НА ПОКАНАТА 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Допустимост на кандидатите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(I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)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26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81" y="6205284"/>
            <a:ext cx="511630" cy="57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43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2458</Words>
  <Application>Microsoft Office PowerPoint</Application>
  <PresentationFormat>On-screen Show (4:3)</PresentationFormat>
  <Paragraphs>280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Trebuchet MS</vt:lpstr>
      <vt:lpstr>Wingdings</vt:lpstr>
      <vt:lpstr>Office Theme</vt:lpstr>
      <vt:lpstr>PowerPoint Presentation</vt:lpstr>
      <vt:lpstr>Бюджет на тази покана </vt:lpstr>
      <vt:lpstr>Бюджет на поканата и продължителност  </vt:lpstr>
      <vt:lpstr>PowerPoint Presentation</vt:lpstr>
      <vt:lpstr>PowerPoint Presentation</vt:lpstr>
      <vt:lpstr>PowerPoint Presentation</vt:lpstr>
      <vt:lpstr>PowerPoint Presentation</vt:lpstr>
      <vt:lpstr>ПРАВИЛА НА ПОКАНАТА  Допустимост на кандидатите (I)</vt:lpstr>
      <vt:lpstr>ПРАВИЛА НА ПОКАНАТА  Допустимост на кандидатите(II)</vt:lpstr>
      <vt:lpstr>ПРАВИЛА НА ПОКАНАТА  Допустимост на дейностите</vt:lpstr>
      <vt:lpstr>ПРАВИЛА НА ПОКАНАТА  Допустимост на разходите (I)</vt:lpstr>
      <vt:lpstr>ПРАВИЛА НА ПОКАНАТА  Допустимост на разходите (II) </vt:lpstr>
      <vt:lpstr>ПРАВИЛА НА ПОКАНАТА  Допустимост на разходите (III)</vt:lpstr>
      <vt:lpstr>ПРАВИЛА НА ПОКАНАТА  Допустимост на разходите(IV)</vt:lpstr>
      <vt:lpstr>ПРАВИЛА НА ПОКАНАТА  Допустимост на разходите (V)</vt:lpstr>
      <vt:lpstr>ПРАВИЛА НА ПОКАНАТА  Допустимост на разходите(VI)</vt:lpstr>
      <vt:lpstr>ПРАВИЛА НА ПОКАНАТА Срок за приемане на проектни предложения</vt:lpstr>
      <vt:lpstr>ПРАВИЛА НА ПОКАНАТА Съвместни проекти</vt:lpstr>
      <vt:lpstr>ПРАВИЛА НА ПОКАНАТА Процес на оценка</vt:lpstr>
      <vt:lpstr>ПРАВИЛА НА ПРОЕКТА Процес на оценка и договаряне</vt:lpstr>
      <vt:lpstr>ПРАВИЛА НА ПОКАНАТА Условия за предварително договаряне</vt:lpstr>
      <vt:lpstr>БЮДЖЕТ</vt:lpstr>
      <vt:lpstr>ГРАФИК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weekly reports</cp:lastModifiedBy>
  <cp:revision>1072</cp:revision>
  <cp:lastPrinted>2016-01-21T12:06:31Z</cp:lastPrinted>
  <dcterms:created xsi:type="dcterms:W3CDTF">2007-11-21T13:10:07Z</dcterms:created>
  <dcterms:modified xsi:type="dcterms:W3CDTF">2016-02-04T09:44:49Z</dcterms:modified>
</cp:coreProperties>
</file>