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44" r:id="rId2"/>
    <p:sldId id="445" r:id="rId3"/>
    <p:sldId id="446" r:id="rId4"/>
    <p:sldId id="457" r:id="rId5"/>
    <p:sldId id="463" r:id="rId6"/>
    <p:sldId id="448" r:id="rId7"/>
    <p:sldId id="449" r:id="rId8"/>
    <p:sldId id="450" r:id="rId9"/>
    <p:sldId id="452" r:id="rId10"/>
    <p:sldId id="454" r:id="rId11"/>
    <p:sldId id="459" r:id="rId12"/>
    <p:sldId id="462" r:id="rId13"/>
    <p:sldId id="456" r:id="rId14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2" userDrawn="1">
          <p15:clr>
            <a:srgbClr val="A4A3A4"/>
          </p15:clr>
        </p15:guide>
        <p15:guide id="2" pos="2177" userDrawn="1">
          <p15:clr>
            <a:srgbClr val="A4A3A4"/>
          </p15:clr>
        </p15:guide>
        <p15:guide id="3" orient="horz" pos="3129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06" autoAdjust="0"/>
    <p:restoredTop sz="94004" autoAdjust="0"/>
  </p:normalViewPr>
  <p:slideViewPr>
    <p:cSldViewPr>
      <p:cViewPr varScale="1">
        <p:scale>
          <a:sx n="75" d="100"/>
          <a:sy n="75" d="100"/>
        </p:scale>
        <p:origin x="12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2"/>
        <p:guide pos="2177"/>
        <p:guide orient="horz" pos="312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0868376601439668E-2"/>
          <c:y val="7.025178538729171E-2"/>
          <c:w val="0.66747101166809597"/>
          <c:h val="0.7897289873649514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bubble3D val="0"/>
            <c:explosion val="1"/>
          </c:dPt>
          <c:dLbls>
            <c:dLbl>
              <c:idx val="0"/>
              <c:spPr/>
              <c:txPr>
                <a:bodyPr/>
                <a:lstStyle/>
                <a:p>
                  <a:pPr algn="ctr" rtl="0">
                    <a:defRPr lang="en-US" sz="1400" b="0" i="0" u="none" strike="noStrike" kern="1200" baseline="0">
                      <a:solidFill>
                        <a:prstClr val="black"/>
                      </a:solidFill>
                      <a:latin typeface="Trebuchet MS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 algn="ctr" rtl="0">
                    <a:defRPr lang="en-US" sz="1400" b="0" i="0" u="none" strike="noStrike" kern="1200" baseline="0">
                      <a:solidFill>
                        <a:prstClr val="black"/>
                      </a:solidFill>
                      <a:latin typeface="Trebuchet MS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 algn="ctr" rtl="0">
                    <a:defRPr lang="en-US" sz="1400" b="0" i="0" u="none" strike="noStrike" kern="1200" baseline="0">
                      <a:solidFill>
                        <a:prstClr val="black"/>
                      </a:solidFill>
                      <a:latin typeface="Trebuchet MS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23063107677578037"/>
                  <c:y val="-7.3577888000082275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latin typeface="Trebuchet MS" pitchFamily="34" charset="0"/>
                      </a:rPr>
                      <a:t>17,767,279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3485626207101471"/>
                  <c:y val="-3.5097147333623034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1400" b="0" i="0" u="none" strike="noStrike" kern="1200" baseline="0">
                        <a:solidFill>
                          <a:prstClr val="black"/>
                        </a:solidFill>
                        <a:latin typeface="Trebuchet MS" pitchFamily="34" charset="0"/>
                        <a:ea typeface="+mn-ea"/>
                        <a:cs typeface="+mn-cs"/>
                      </a:defRPr>
                    </a:pPr>
                    <a:fld id="{ACA7BBFD-CEE4-432C-B6DE-BEC2B8B55323}" type="VALUE">
                      <a:rPr lang="en-US">
                        <a:latin typeface="Trebuchet MS" panose="020B0603020202020204" pitchFamily="34" charset="0"/>
                      </a:rPr>
                      <a:pPr algn="ctr" rtl="0">
                        <a:defRPr lang="en-US" sz="1400" b="0" i="0" u="none" strike="noStrike" kern="1200" baseline="0">
                          <a:solidFill>
                            <a:prstClr val="black"/>
                          </a:solidFill>
                          <a:latin typeface="Trebuchet MS" pitchFamily="34" charset="0"/>
                          <a:ea typeface="+mn-ea"/>
                          <a:cs typeface="+mn-cs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rebuchet MS" panose="020B0603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AP 1</c:v>
                </c:pt>
                <c:pt idx="1">
                  <c:v>AP 2</c:v>
                </c:pt>
                <c:pt idx="2">
                  <c:v>AP 3</c:v>
                </c:pt>
                <c:pt idx="3">
                  <c:v>AP 4</c:v>
                </c:pt>
                <c:pt idx="4">
                  <c:v>AP 5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96450936</c:v>
                </c:pt>
                <c:pt idx="1">
                  <c:v>63454564</c:v>
                </c:pt>
                <c:pt idx="2">
                  <c:v>48225468</c:v>
                </c:pt>
                <c:pt idx="3">
                  <c:v>17767279</c:v>
                </c:pt>
                <c:pt idx="4">
                  <c:v>12690913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2042044272767791"/>
          <c:y val="0.51799297697073798"/>
          <c:w val="0.15379339375030951"/>
          <c:h val="0.377647456616038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733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15.02.2016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733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733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15.02.2016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2" tIns="45562" rIns="91122" bIns="45562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8575"/>
            <a:ext cx="5436872" cy="4467451"/>
          </a:xfrm>
          <a:prstGeom prst="rect">
            <a:avLst/>
          </a:prstGeom>
        </p:spPr>
        <p:txBody>
          <a:bodyPr vert="horz" lIns="91122" tIns="45562" rIns="91122" bIns="455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733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455826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558075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49479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86855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35048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217625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660542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2114102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415361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010806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244242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090391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416027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ROBGProgramme" TargetMode="External"/><Relationship Id="rId13" Type="http://schemas.openxmlformats.org/officeDocument/2006/relationships/image" Target="../media/image8.png"/><Relationship Id="rId3" Type="http://schemas.openxmlformats.org/officeDocument/2006/relationships/image" Target="../media/image22.png"/><Relationship Id="rId7" Type="http://schemas.openxmlformats.org/officeDocument/2006/relationships/hyperlink" Target="https://www.facebook.com/RomaniaBulgariaCbcProgramme" TargetMode="External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6.png"/><Relationship Id="rId5" Type="http://schemas.openxmlformats.org/officeDocument/2006/relationships/image" Target="../media/image24.png"/><Relationship Id="rId10" Type="http://schemas.openxmlformats.org/officeDocument/2006/relationships/image" Target="../media/image26.jpg"/><Relationship Id="rId4" Type="http://schemas.openxmlformats.org/officeDocument/2006/relationships/image" Target="../media/image23.jpeg"/><Relationship Id="rId9" Type="http://schemas.openxmlformats.org/officeDocument/2006/relationships/hyperlink" Target="https://www.youtube.com/channel/UCtgRgCcdOK5D2ZsBJrMPXew" TargetMode="External"/><Relationship Id="rId1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7.jpeg"/><Relationship Id="rId7" Type="http://schemas.openxmlformats.org/officeDocument/2006/relationships/hyperlink" Target="mailto:helpdesk_robg@calarasicbc.ro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NA-RO-BG@mrrb.government.bg" TargetMode="External"/><Relationship Id="rId5" Type="http://schemas.openxmlformats.org/officeDocument/2006/relationships/hyperlink" Target="mailto:robg@mdrap.ro" TargetMode="External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2588" y="2481438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bg-BG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bg-BG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Румъния-България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46" y="144850"/>
            <a:ext cx="2434371" cy="11115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272903"/>
            <a:ext cx="1423416" cy="9835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307" y="263181"/>
            <a:ext cx="1164102" cy="1002970"/>
          </a:xfrm>
          <a:prstGeom prst="rect">
            <a:avLst/>
          </a:prstGeom>
        </p:spPr>
      </p:pic>
      <p:pic>
        <p:nvPicPr>
          <p:cNvPr id="11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168" y="5638800"/>
            <a:ext cx="90455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431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70"/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advClick="0" advTm="107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79413" y="414015"/>
            <a:ext cx="7985174" cy="579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dirty="0" smtClean="0"/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ПРИОРИТЕТНА ОС 5</a:t>
            </a:r>
            <a:r>
              <a:rPr dirty="0" smtClean="0"/>
              <a:t> </a:t>
            </a:r>
            <a:endParaRPr lang="bg-BG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Ефикасен регион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(12,690,913</a:t>
            </a:r>
            <a:r>
              <a:rPr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евро)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Trebuchet MS" pitchFamily="34" charset="0"/>
              </a:rPr>
              <a:t>Специфична </a:t>
            </a:r>
            <a:r>
              <a:rPr lang="ru-RU" sz="2000" b="1" dirty="0">
                <a:solidFill>
                  <a:schemeClr val="tx2"/>
                </a:solidFill>
                <a:latin typeface="Trebuchet MS" pitchFamily="34" charset="0"/>
              </a:rPr>
              <a:t>цел 5.1: Увеличаване на капацитета за сътрудничеството и ефективността на публичните институции в контекста на трансграничния регион</a:t>
            </a:r>
            <a:endParaRPr lang="bg-BG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1603375" lvl="4" indent="-342900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o-RO" b="1" dirty="0" smtClean="0">
                <a:solidFill>
                  <a:srgbClr val="00B050"/>
                </a:solidFill>
                <a:latin typeface="Trebuchet MS" pitchFamily="34" charset="0"/>
              </a:rPr>
              <a:t>Резултати: </a:t>
            </a:r>
            <a:endParaRPr lang="bg-BG" sz="1800" b="1" dirty="0" smtClean="0">
              <a:latin typeface="Trebuchet MS" pitchFamily="34" charset="0"/>
            </a:endParaRPr>
          </a:p>
          <a:p>
            <a:pPr marL="2222500" lvl="1" indent="-450850" algn="just" eaLnBrk="1" hangingPunct="1">
              <a:lnSpc>
                <a:spcPct val="80000"/>
              </a:lnSpc>
              <a:buFont typeface="Wingdings" pitchFamily="2" charset="2"/>
              <a:buChar char="§"/>
              <a:tabLst>
                <a:tab pos="1660525" algn="l"/>
              </a:tabLst>
              <a:defRPr/>
            </a:pPr>
            <a:r>
              <a:rPr lang="ro-RO" sz="2000" b="1" dirty="0" smtClean="0">
                <a:latin typeface="Trebuchet MS" pitchFamily="34" charset="0"/>
              </a:rPr>
              <a:t>100</a:t>
            </a:r>
            <a:r>
              <a:rPr lang="bg-BG" sz="2000" b="1" dirty="0" smtClean="0">
                <a:latin typeface="Trebuchet MS" pitchFamily="34" charset="0"/>
              </a:rPr>
              <a:t> </a:t>
            </a:r>
            <a:r>
              <a:rPr lang="ru-RU" sz="2000" b="1" dirty="0" smtClean="0">
                <a:latin typeface="Trebuchet MS" pitchFamily="34" charset="0"/>
              </a:rPr>
              <a:t>подпомогнати </a:t>
            </a:r>
            <a:r>
              <a:rPr lang="ru-RU" sz="2000" b="1" dirty="0">
                <a:latin typeface="Trebuchet MS" pitchFamily="34" charset="0"/>
              </a:rPr>
              <a:t>трансгранични механизми (споразумения, </a:t>
            </a:r>
            <a:r>
              <a:rPr lang="ru-RU" sz="2000" b="1" dirty="0" smtClean="0">
                <a:latin typeface="Trebuchet MS" pitchFamily="34" charset="0"/>
              </a:rPr>
              <a:t>мрежи, наредби</a:t>
            </a:r>
            <a:r>
              <a:rPr lang="ru-RU" sz="2000" b="1" dirty="0">
                <a:latin typeface="Trebuchet MS" pitchFamily="34" charset="0"/>
              </a:rPr>
              <a:t>, проучвания, политики, стратегии, обмен на </a:t>
            </a:r>
            <a:r>
              <a:rPr lang="ru-RU" sz="2000" b="1" dirty="0" smtClean="0">
                <a:latin typeface="Trebuchet MS" pitchFamily="34" charset="0"/>
              </a:rPr>
              <a:t>информация, инструменти</a:t>
            </a:r>
            <a:r>
              <a:rPr lang="ru-RU" sz="2000" b="1" dirty="0">
                <a:latin typeface="Trebuchet MS" pitchFamily="34" charset="0"/>
              </a:rPr>
              <a:t>) за повишаване на капацитета за сътрудничество.</a:t>
            </a:r>
            <a:endParaRPr lang="bg-BG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29"/>
          <a:stretch/>
        </p:blipFill>
        <p:spPr>
          <a:xfrm>
            <a:off x="100495" y="3752476"/>
            <a:ext cx="2840294" cy="245989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0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8684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86600" y="260493"/>
            <a:ext cx="17526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046272"/>
            <a:ext cx="7677186" cy="37005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76" y="1688226"/>
            <a:ext cx="7699834" cy="322003"/>
          </a:xfrm>
          <a:prstGeom prst="rect">
            <a:avLst/>
          </a:prstGeom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514386" y="1074722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2800" i="1" dirty="0" smtClean="0">
                <a:solidFill>
                  <a:srgbClr val="0070C0"/>
                </a:solidFill>
                <a:latin typeface="Trebuchet MS" pitchFamily="34" charset="0"/>
              </a:rPr>
              <a:t>интернет сайт: www.interregrobg.eu</a:t>
            </a:r>
            <a:endParaRPr lang="bg-BG" sz="2800" i="1" dirty="0">
              <a:solidFill>
                <a:srgbClr val="0070C0"/>
              </a:solidFill>
              <a:latin typeface="Trebuchet MS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1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937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8072">
            <a:off x="7551778" y="1925126"/>
            <a:ext cx="1074509" cy="91974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086600" y="260493"/>
            <a:ext cx="17526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898867"/>
            <a:ext cx="728376" cy="72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0" descr="https://lh3.ggpht.com/lSLM0xhCA1RZOwaQcjhlwmsvaIQYaP3c5qbDKCgLALhydrgExnaSKZdGa8S3YtRuVA=w3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72" y="2740069"/>
            <a:ext cx="845819" cy="84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02" y="3694229"/>
            <a:ext cx="1000565" cy="100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13286" y="1204608"/>
            <a:ext cx="38733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Ще ни намерите в:</a:t>
            </a:r>
            <a:endParaRPr lang="bg-BG" sz="3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81158" y="1953626"/>
            <a:ext cx="6869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o-RO" dirty="0">
                <a:latin typeface="Trebuchet MS" panose="020B0603020202020204" pitchFamily="34" charset="0"/>
                <a:hlinkClick r:id="rId7"/>
              </a:rPr>
              <a:t>https://www.facebook.com/RomaniaBulgariaCbcProgramme</a:t>
            </a:r>
            <a:r>
              <a:rPr dirty="0" smtClean="0"/>
              <a:t> </a:t>
            </a:r>
            <a:endParaRPr lang="bg-BG" dirty="0">
              <a:latin typeface="Trebuchet MS" panose="020B0603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1499" y="2945211"/>
            <a:ext cx="4811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ro-RO" dirty="0">
                <a:latin typeface="Trebuchet MS" pitchFamily="34" charset="0"/>
                <a:hlinkClick r:id="rId8"/>
              </a:rPr>
              <a:t>https://twitter.com/ROBGProgramme</a:t>
            </a:r>
            <a:endParaRPr lang="bg-BG" dirty="0">
              <a:latin typeface="Trebuchet MS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67534" y="4022870"/>
            <a:ext cx="7041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rebuchet MS" pitchFamily="34" charset="0"/>
                <a:hlinkClick r:id="rId9"/>
              </a:rPr>
              <a:t>https://www.youtube.com/channel/UCtgRgCcdOK5D2ZsBJrMPXew</a:t>
            </a:r>
            <a:r>
              <a:rPr dirty="0" smtClean="0"/>
              <a:t> </a:t>
            </a:r>
            <a:endParaRPr lang="bg-BG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bg-BG" dirty="0">
              <a:latin typeface="Trebuchet MS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122">
            <a:off x="2730843" y="4617785"/>
            <a:ext cx="3363780" cy="22144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7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8602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609600" y="1528758"/>
            <a:ext cx="79248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4400" b="1" dirty="0" smtClean="0">
                <a:solidFill>
                  <a:srgbClr val="1F497D"/>
                </a:solidFill>
                <a:latin typeface="Trebuchet MS" pitchFamily="34" charset="0"/>
              </a:rPr>
              <a:t>Благодарим за вниманието!</a:t>
            </a:r>
            <a:endParaRPr lang="bg-BG" sz="4400" b="1" dirty="0" smtClean="0">
              <a:solidFill>
                <a:srgbClr val="1F497D"/>
              </a:solidFill>
              <a:latin typeface="Trebuchet MS" pitchFamily="34" charset="0"/>
            </a:endParaRPr>
          </a:p>
          <a:p>
            <a:pPr algn="ctr"/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r>
              <a:rPr lang="ro-RO" sz="4000" b="1" dirty="0" smtClean="0">
                <a:solidFill>
                  <a:srgbClr val="FF0000"/>
                </a:solidFill>
                <a:latin typeface="Trebuchet MS" pitchFamily="34" charset="0"/>
              </a:rPr>
              <a:t>Въпроси?</a:t>
            </a:r>
            <a:endParaRPr lang="bg-BG" sz="4000" b="1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550"/>
            <a:ext cx="3740933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086600" y="260493"/>
            <a:ext cx="17526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609600" y="6429952"/>
            <a:ext cx="792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b="1" dirty="0" smtClean="0">
                <a:latin typeface="Trebuchet MS" pitchFamily="34" charset="0"/>
              </a:rPr>
              <a:t>www.interregrobg.eu</a:t>
            </a:r>
            <a:endParaRPr lang="bg-BG" b="1" dirty="0">
              <a:latin typeface="Trebuchet MS" pitchFamily="34" charset="0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439449" y="5748567"/>
            <a:ext cx="7924800" cy="584775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1600" b="1" i="1" dirty="0">
                <a:latin typeface="Trebuchet MS" pitchFamily="34" charset="0"/>
              </a:rPr>
              <a:t>Съдържанието на този материал не представлява непременно официалната позиция на Европейския съюз.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75" y="2785788"/>
            <a:ext cx="2028825" cy="225742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Rectangle 3"/>
          <p:cNvSpPr/>
          <p:nvPr/>
        </p:nvSpPr>
        <p:spPr>
          <a:xfrm>
            <a:off x="2286000" y="3560083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000" dirty="0">
                <a:solidFill>
                  <a:prstClr val="black"/>
                </a:solidFill>
                <a:latin typeface="Trebuchet MS" pitchFamily="34" charset="0"/>
                <a:hlinkClick r:id="rId5"/>
              </a:rPr>
              <a:t>robg@mdrap.ro</a:t>
            </a:r>
            <a:r>
              <a:rPr lang="en-US" sz="2000" dirty="0">
                <a:solidFill>
                  <a:prstClr val="black"/>
                </a:solidFill>
                <a:latin typeface="Trebuchet MS" pitchFamily="34" charset="0"/>
              </a:rPr>
              <a:t>, </a:t>
            </a:r>
            <a:endParaRPr lang="bg-BG" sz="2000" dirty="0" smtClean="0">
              <a:solidFill>
                <a:prstClr val="black"/>
              </a:solidFill>
              <a:latin typeface="Trebuchet MS" pitchFamily="34" charset="0"/>
              <a:cs typeface="+mn-cs"/>
            </a:endParaRPr>
          </a:p>
          <a:p>
            <a:pPr marL="342900" lvl="0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000" dirty="0" smtClean="0">
                <a:solidFill>
                  <a:prstClr val="black"/>
                </a:solidFill>
                <a:latin typeface="Trebuchet MS" pitchFamily="34" charset="0"/>
                <a:hlinkClick r:id="rId6"/>
              </a:rPr>
              <a:t>NA-RO-BG@mrrb.government.bg</a:t>
            </a:r>
            <a:endParaRPr lang="bg-BG" sz="2000" dirty="0" smtClean="0">
              <a:solidFill>
                <a:prstClr val="black"/>
              </a:solidFill>
              <a:latin typeface="Trebuchet MS" pitchFamily="34" charset="0"/>
              <a:cs typeface="+mn-cs"/>
            </a:endParaRPr>
          </a:p>
          <a:p>
            <a:pPr marL="342900" lvl="0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000" dirty="0" smtClean="0">
                <a:solidFill>
                  <a:prstClr val="black"/>
                </a:solidFill>
                <a:latin typeface="Trebuchet MS" pitchFamily="34" charset="0"/>
                <a:hlinkClick r:id="rId7"/>
              </a:rPr>
              <a:t>helpdesk_robg@calarasicbc.ro</a:t>
            </a:r>
            <a:endParaRPr lang="bg-BG" sz="2000" dirty="0">
              <a:solidFill>
                <a:prstClr val="black"/>
              </a:solidFill>
              <a:latin typeface="Trebuchet MS" pitchFamily="34" charset="0"/>
              <a:cs typeface="+mn-cs"/>
            </a:endParaRPr>
          </a:p>
        </p:txBody>
      </p:sp>
      <p:pic>
        <p:nvPicPr>
          <p:cNvPr id="10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240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604278"/>
            <a:ext cx="8229600" cy="1143000"/>
          </a:xfrm>
        </p:spPr>
        <p:txBody>
          <a:bodyPr/>
          <a:lstStyle/>
          <a:p>
            <a:r>
              <a:rPr lang="bg-BG" sz="2600" b="1" dirty="0" smtClean="0">
                <a:latin typeface="Trebuchet MS" panose="020B0603020202020204" pitchFamily="34" charset="0"/>
              </a:rPr>
              <a:t>ОРГАНИ НА ПРОГРАМАТА</a:t>
            </a:r>
            <a:endParaRPr lang="bg-BG" sz="2600" b="1" dirty="0">
              <a:latin typeface="Trebuchet MS" panose="020B060302020202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99525" y="1447799"/>
            <a:ext cx="8544949" cy="4975186"/>
          </a:xfrm>
        </p:spPr>
        <p:txBody>
          <a:bodyPr/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bg-BG" sz="2200" b="1" dirty="0" smtClean="0">
                <a:latin typeface="Trebuchet MS" panose="020B0603020202020204" pitchFamily="34" charset="0"/>
              </a:rPr>
              <a:t>Управляващ орган (УО)</a:t>
            </a:r>
          </a:p>
          <a:p>
            <a:pPr marL="341313" indent="-341313" algn="just">
              <a:spcBef>
                <a:spcPts val="0"/>
              </a:spcBef>
              <a:buNone/>
            </a:pPr>
            <a:r>
              <a:rPr lang="ru-RU" sz="1800" dirty="0" smtClean="0">
                <a:latin typeface="Trebuchet MS" panose="020B0603020202020204" pitchFamily="34" charset="0"/>
              </a:rPr>
              <a:t>Министерството на регионалното развитие и публичната администрация на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341313" indent="-341313" algn="just">
              <a:spcBef>
                <a:spcPts val="0"/>
              </a:spcBef>
              <a:buNone/>
            </a:pPr>
            <a:r>
              <a:rPr lang="ru-RU" sz="1800" dirty="0" smtClean="0">
                <a:latin typeface="Trebuchet MS" panose="020B0603020202020204" pitchFamily="34" charset="0"/>
              </a:rPr>
              <a:t>Румъния</a:t>
            </a:r>
          </a:p>
          <a:p>
            <a:pPr marL="1201738">
              <a:buFontTx/>
              <a:buChar char="-"/>
              <a:tabLst>
                <a:tab pos="804863" algn="l"/>
              </a:tabLst>
            </a:pPr>
            <a:r>
              <a:rPr lang="ru-RU" sz="1800" i="1" dirty="0" smtClean="0">
                <a:latin typeface="Trebuchet MS" panose="020B0603020202020204" pitchFamily="34" charset="0"/>
              </a:rPr>
              <a:t>носи основна отговорност по програмата</a:t>
            </a:r>
          </a:p>
          <a:p>
            <a:pPr marL="1201738">
              <a:buFontTx/>
              <a:buChar char="-"/>
              <a:tabLst>
                <a:tab pos="804863" algn="l"/>
              </a:tabLst>
            </a:pPr>
            <a:r>
              <a:rPr lang="ru-RU" sz="1800" i="1" dirty="0" smtClean="0">
                <a:latin typeface="Trebuchet MS" panose="020B0603020202020204" pitchFamily="34" charset="0"/>
              </a:rPr>
              <a:t>има функция по сертифициране на разходите</a:t>
            </a:r>
            <a:endParaRPr lang="bg-BG" sz="1800" i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bg-BG" sz="500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bg-BG" sz="2200" b="1" dirty="0" smtClean="0">
                <a:latin typeface="Trebuchet MS" panose="020B0603020202020204" pitchFamily="34" charset="0"/>
              </a:rPr>
              <a:t>Национален орган (НО)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ro-RO" sz="1800" dirty="0" smtClean="0">
                <a:latin typeface="Trebuchet MS" panose="020B0603020202020204" pitchFamily="34" charset="0"/>
              </a:rPr>
              <a:t> </a:t>
            </a:r>
            <a:r>
              <a:rPr lang="ru-RU" sz="1800" dirty="0" smtClean="0">
                <a:latin typeface="Trebuchet MS" panose="020B0603020202020204" pitchFamily="34" charset="0"/>
              </a:rPr>
              <a:t>Министерството на регионалното развитие и благоустройството на България</a:t>
            </a:r>
          </a:p>
          <a:p>
            <a:pPr marL="1201738">
              <a:buFontTx/>
              <a:buChar char="-"/>
            </a:pPr>
            <a:r>
              <a:rPr lang="ru-RU" sz="1800" i="1" dirty="0">
                <a:latin typeface="Trebuchet MS" panose="020B0603020202020204" pitchFamily="34" charset="0"/>
              </a:rPr>
              <a:t>българският аналог  на Управляващия орган</a:t>
            </a:r>
            <a:endParaRPr lang="bg-BG" sz="1800" i="1" dirty="0" smtClean="0">
              <a:latin typeface="Trebuchet MS" panose="020B0603020202020204" pitchFamily="34" charset="0"/>
            </a:endParaRPr>
          </a:p>
          <a:p>
            <a:pPr marL="914400" indent="0">
              <a:buNone/>
            </a:pPr>
            <a:endParaRPr lang="bg-BG" sz="500" i="1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bg-BG" sz="2200" b="1" dirty="0" smtClean="0">
                <a:latin typeface="Trebuchet MS" panose="020B0603020202020204" pitchFamily="34" charset="0"/>
              </a:rPr>
              <a:t>Съвместен секретариат (СС)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rebuchet MS" panose="020B0603020202020204" pitchFamily="34" charset="0"/>
              </a:rPr>
              <a:t>Регионален офис за трансгранично сътрудничество за границата Румъния-България</a:t>
            </a:r>
            <a:endParaRPr lang="bg-BG" sz="1800" dirty="0" smtClean="0">
              <a:latin typeface="Trebuchet MS" panose="020B0603020202020204" pitchFamily="34" charset="0"/>
            </a:endParaRPr>
          </a:p>
          <a:p>
            <a:pPr marL="1200150" indent="-285750">
              <a:buFontTx/>
              <a:buChar char="-"/>
            </a:pPr>
            <a:r>
              <a:rPr lang="ru-RU" sz="1800" i="1" dirty="0" smtClean="0">
                <a:latin typeface="Trebuchet MS" panose="020B0603020202020204" pitchFamily="34" charset="0"/>
              </a:rPr>
              <a:t>подпомага органите за управление на програмата при изпълнение на техните задължения и предоставя помощ на бенефициентите</a:t>
            </a:r>
            <a:endParaRPr lang="bg-BG" sz="2200" b="1" dirty="0">
              <a:latin typeface="Trebuchet MS" panose="020B0603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2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8619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09263" y="520725"/>
            <a:ext cx="8229600" cy="1143000"/>
          </a:xfrm>
        </p:spPr>
        <p:txBody>
          <a:bodyPr/>
          <a:lstStyle/>
          <a:p>
            <a:r>
              <a:rPr lang="ro-RO" sz="26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ОРГАНИ НА ПРОГРАМАТА</a:t>
            </a:r>
            <a:endParaRPr lang="bg-BG" sz="26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42900" y="1385533"/>
            <a:ext cx="8700604" cy="497518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bg-BG" sz="2200" b="1" dirty="0" smtClean="0">
                <a:latin typeface="Trebuchet MS" panose="020B0603020202020204" pitchFamily="34" charset="0"/>
              </a:rPr>
              <a:t>Одитиращ орган (ОО)</a:t>
            </a:r>
          </a:p>
          <a:p>
            <a:pPr marL="0" indent="0">
              <a:buNone/>
            </a:pPr>
            <a:r>
              <a:rPr lang="bg-BG" sz="1800" dirty="0" smtClean="0">
                <a:latin typeface="Trebuchet MS" panose="020B0603020202020204" pitchFamily="34" charset="0"/>
              </a:rPr>
              <a:t>Сметната палата на Румъния</a:t>
            </a:r>
          </a:p>
          <a:p>
            <a:pPr marL="1195388" indent="-285750">
              <a:buFontTx/>
              <a:buChar char="-"/>
            </a:pPr>
            <a:r>
              <a:rPr lang="ru-RU" sz="1800" i="1" dirty="0" smtClean="0">
                <a:latin typeface="Trebuchet MS" panose="020B0603020202020204" pitchFamily="34" charset="0"/>
              </a:rPr>
              <a:t>извършва одити, целящи проверка ефективното функциониране на системата за управление и контрол на Програмата</a:t>
            </a:r>
            <a:endParaRPr lang="bg-BG" sz="1800" i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bg-BG" sz="100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bg-BG" sz="2200" b="1" dirty="0" smtClean="0">
                <a:latin typeface="Trebuchet MS" panose="020B0603020202020204" pitchFamily="34" charset="0"/>
              </a:rPr>
              <a:t>Комитет за наблюдение (КН)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ro-RO" sz="1800" dirty="0" err="1" smtClean="0">
                <a:latin typeface="Trebuchet MS" panose="020B0603020202020204" pitchFamily="34" charset="0"/>
              </a:rPr>
              <a:t>Съставен</a:t>
            </a:r>
            <a:r>
              <a:rPr lang="ro-RO" sz="1800" dirty="0" smtClean="0">
                <a:latin typeface="Trebuchet MS" panose="020B0603020202020204" pitchFamily="34" charset="0"/>
              </a:rPr>
              <a:t> от представители на национално, регионално и местно </a:t>
            </a:r>
            <a:r>
              <a:rPr lang="ro-RO" sz="1800" dirty="0" err="1" smtClean="0">
                <a:latin typeface="Trebuchet MS" panose="020B0603020202020204" pitchFamily="34" charset="0"/>
              </a:rPr>
              <a:t>ниво</a:t>
            </a:r>
            <a:r>
              <a:rPr lang="ro-RO" sz="1800" dirty="0" smtClean="0">
                <a:latin typeface="Trebuchet MS" panose="020B0603020202020204" pitchFamily="34" charset="0"/>
              </a:rPr>
              <a:t> </a:t>
            </a:r>
            <a:r>
              <a:rPr lang="ro-RO" sz="1800" dirty="0" err="1" smtClean="0">
                <a:latin typeface="Trebuchet MS" panose="020B0603020202020204" pitchFamily="34" charset="0"/>
              </a:rPr>
              <a:t>от</a:t>
            </a:r>
            <a:r>
              <a:rPr lang="ro-RO" sz="1800" dirty="0" smtClean="0">
                <a:latin typeface="Trebuchet MS" panose="020B0603020202020204" pitchFamily="34" charset="0"/>
              </a:rPr>
              <a:t> </a:t>
            </a:r>
            <a:r>
              <a:rPr lang="ro-RO" sz="1800" dirty="0" err="1" smtClean="0">
                <a:latin typeface="Trebuchet MS" panose="020B0603020202020204" pitchFamily="34" charset="0"/>
              </a:rPr>
              <a:t>двете</a:t>
            </a:r>
            <a:r>
              <a:rPr lang="ro-RO" sz="1800" dirty="0" smtClean="0">
                <a:latin typeface="Trebuchet MS" panose="020B0603020202020204" pitchFamily="34" charset="0"/>
              </a:rPr>
              <a:t> държави</a:t>
            </a:r>
            <a:r>
              <a:rPr dirty="0" smtClean="0"/>
              <a:t> </a:t>
            </a:r>
            <a:r>
              <a:rPr lang="ro-RO" sz="1800" dirty="0">
                <a:latin typeface="Trebuchet MS" panose="020B0603020202020204" pitchFamily="34" charset="0"/>
              </a:rPr>
              <a:t>Председателството се сменя всяка година между двете Държави членки</a:t>
            </a:r>
            <a:endParaRPr lang="bg-BG" sz="1800" dirty="0" smtClean="0">
              <a:latin typeface="Trebuchet MS" panose="020B0603020202020204" pitchFamily="34" charset="0"/>
            </a:endParaRPr>
          </a:p>
          <a:p>
            <a:pPr marL="1200150" indent="-285750">
              <a:lnSpc>
                <a:spcPts val="2000"/>
              </a:lnSpc>
              <a:buFontTx/>
              <a:buChar char="-"/>
            </a:pPr>
            <a:r>
              <a:rPr lang="ro-RO" sz="1800" i="1" dirty="0">
                <a:latin typeface="Trebuchet MS" panose="020B0603020202020204" pitchFamily="34" charset="0"/>
              </a:rPr>
              <a:t>наблюдава програмата</a:t>
            </a:r>
          </a:p>
          <a:p>
            <a:pPr marL="1200150" indent="-285750">
              <a:lnSpc>
                <a:spcPts val="2000"/>
              </a:lnSpc>
              <a:buFontTx/>
              <a:buChar char="-"/>
            </a:pPr>
            <a:r>
              <a:rPr lang="it-IT" sz="1800" i="1" dirty="0">
                <a:latin typeface="Trebuchet MS" panose="020B0603020202020204" pitchFamily="34" charset="0"/>
              </a:rPr>
              <a:t>отговорен за стратегическите </a:t>
            </a:r>
            <a:r>
              <a:rPr lang="it-IT" sz="1800" i="1" dirty="0" smtClean="0">
                <a:latin typeface="Trebuchet MS" panose="020B0603020202020204" pitchFamily="34" charset="0"/>
              </a:rPr>
              <a:t>решения</a:t>
            </a:r>
            <a:endParaRPr lang="ro-RO" sz="1800" i="1" dirty="0" smtClean="0">
              <a:latin typeface="Trebuchet MS" panose="020B0603020202020204" pitchFamily="34" charset="0"/>
            </a:endParaRPr>
          </a:p>
          <a:p>
            <a:pPr marL="914400" indent="0">
              <a:buNone/>
            </a:pPr>
            <a:endParaRPr lang="bg-BG" sz="500" i="1" dirty="0" smtClean="0">
              <a:latin typeface="Trebuchet MS" panose="020B0603020202020204" pitchFamily="34" charset="0"/>
            </a:endParaRPr>
          </a:p>
          <a:p>
            <a:pPr marL="914400" indent="0">
              <a:buNone/>
            </a:pPr>
            <a:endParaRPr lang="bg-BG" sz="100" i="1" dirty="0" smtClean="0">
              <a:latin typeface="Trebuchet MS" panose="020B0603020202020204" pitchFamily="34" charset="0"/>
            </a:endParaRPr>
          </a:p>
          <a:p>
            <a:pPr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b="1" dirty="0">
                <a:latin typeface="Trebuchet MS" panose="020B0603020202020204" pitchFamily="34" charset="0"/>
              </a:rPr>
              <a:t>Първо ниво на контрол</a:t>
            </a:r>
            <a:endParaRPr lang="bg-BG" sz="2200" b="1" dirty="0" smtClean="0">
              <a:latin typeface="Trebuchet MS" panose="020B0603020202020204" pitchFamily="34" charset="0"/>
            </a:endParaRPr>
          </a:p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ro-RO" sz="1800" dirty="0" smtClean="0">
                <a:latin typeface="Trebuchet MS" panose="020B0603020202020204" pitchFamily="34" charset="0"/>
              </a:rPr>
              <a:t>Всяка държава назначава свои контрольори</a:t>
            </a:r>
          </a:p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ro-RO" sz="1800" u="sng" dirty="0">
                <a:latin typeface="Trebuchet MS" panose="020B0603020202020204" pitchFamily="34" charset="0"/>
              </a:rPr>
              <a:t>Румъния</a:t>
            </a:r>
            <a:r>
              <a:rPr lang="ro-RO" sz="1800" dirty="0">
                <a:latin typeface="Trebuchet MS" panose="020B0603020202020204" pitchFamily="34" charset="0"/>
              </a:rPr>
              <a:t>: Регионален офис за трансгранично сътрудничество за границата Румъния-България</a:t>
            </a:r>
            <a:endParaRPr lang="bg-BG" sz="1800" dirty="0">
              <a:latin typeface="Trebuchet MS" panose="020B0603020202020204" pitchFamily="34" charset="0"/>
            </a:endParaRPr>
          </a:p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ro-RO" sz="1800" u="sng" dirty="0" smtClean="0">
                <a:latin typeface="Trebuchet MS" panose="020B0603020202020204" pitchFamily="34" charset="0"/>
              </a:rPr>
              <a:t>България</a:t>
            </a:r>
            <a:r>
              <a:rPr lang="ro-RO" sz="1800" dirty="0" smtClean="0">
                <a:latin typeface="Trebuchet MS" panose="020B0603020202020204" pitchFamily="34" charset="0"/>
              </a:rPr>
              <a:t>: Министерство на регионалното развитие и благоустройството на България.</a:t>
            </a:r>
            <a:endParaRPr lang="bg-BG" sz="1800" dirty="0" smtClean="0">
              <a:latin typeface="Trebuchet MS" panose="020B0603020202020204" pitchFamily="34" charset="0"/>
            </a:endParaRPr>
          </a:p>
          <a:p>
            <a:pPr marL="1195388" indent="-285750">
              <a:lnSpc>
                <a:spcPts val="2000"/>
              </a:lnSpc>
              <a:spcBef>
                <a:spcPts val="0"/>
              </a:spcBef>
              <a:buFontTx/>
              <a:buChar char="-"/>
            </a:pPr>
            <a:r>
              <a:rPr lang="ro-RO" sz="1800" i="1" dirty="0" smtClean="0">
                <a:latin typeface="Trebuchet MS" panose="020B0603020202020204" pitchFamily="34" charset="0"/>
              </a:rPr>
              <a:t>проверяват допустимостта </a:t>
            </a:r>
            <a:r>
              <a:rPr lang="ro-RO" sz="1800" i="1" dirty="0" err="1" smtClean="0">
                <a:latin typeface="Trebuchet MS" panose="020B0603020202020204" pitchFamily="34" charset="0"/>
              </a:rPr>
              <a:t>на</a:t>
            </a:r>
            <a:r>
              <a:rPr lang="ro-RO" sz="1800" i="1" dirty="0" smtClean="0">
                <a:latin typeface="Trebuchet MS" panose="020B0603020202020204" pitchFamily="34" charset="0"/>
              </a:rPr>
              <a:t> </a:t>
            </a:r>
            <a:r>
              <a:rPr lang="ro-RO" sz="1800" i="1" dirty="0" err="1" smtClean="0">
                <a:latin typeface="Trebuchet MS" panose="020B0603020202020204" pitchFamily="34" charset="0"/>
              </a:rPr>
              <a:t>разходите</a:t>
            </a:r>
            <a:r>
              <a:rPr lang="bg-BG" sz="1800" i="1" smtClean="0">
                <a:latin typeface="Trebuchet MS" panose="020B0603020202020204" pitchFamily="34" charset="0"/>
              </a:rPr>
              <a:t>,</a:t>
            </a:r>
            <a:r>
              <a:rPr lang="ro-RO" sz="1800" i="1" smtClean="0">
                <a:latin typeface="Trebuchet MS" panose="020B0603020202020204" pitchFamily="34" charset="0"/>
              </a:rPr>
              <a:t> </a:t>
            </a:r>
            <a:r>
              <a:rPr lang="ro-RO" sz="1800" i="1" dirty="0" err="1" smtClean="0">
                <a:latin typeface="Trebuchet MS" panose="020B0603020202020204" pitchFamily="34" charset="0"/>
              </a:rPr>
              <a:t>направени</a:t>
            </a:r>
            <a:r>
              <a:rPr lang="ro-RO" sz="1800" i="1" dirty="0" smtClean="0">
                <a:latin typeface="Trebuchet MS" panose="020B0603020202020204" pitchFamily="34" charset="0"/>
              </a:rPr>
              <a:t> от бенефициентите по оси 1-5 </a:t>
            </a:r>
          </a:p>
          <a:p>
            <a:pPr>
              <a:buFont typeface="Wingdings" panose="05000000000000000000" pitchFamily="2" charset="2"/>
              <a:buChar char="Ø"/>
            </a:pPr>
            <a:endParaRPr lang="bg-BG" sz="2200" b="1" dirty="0">
              <a:latin typeface="Trebuchet MS" panose="020B0603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0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334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351416" y="762947"/>
            <a:ext cx="7840326" cy="55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dirty="0" smtClean="0"/>
              <a:t> </a:t>
            </a:r>
            <a:r>
              <a:rPr lang="it-IT" altLang="en-US" sz="2400" b="1" dirty="0" smtClean="0">
                <a:solidFill>
                  <a:srgbClr val="FF0000"/>
                </a:solidFill>
                <a:latin typeface="Trebuchet MS" pitchFamily="34" charset="0"/>
              </a:rPr>
              <a:t>Финансово разпределение по приоритетни оси</a:t>
            </a:r>
            <a:endParaRPr lang="bg-BG" altLang="en-US" sz="1000" b="1" i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1000" b="1" i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1900" b="1" i="1" dirty="0" smtClean="0">
                <a:solidFill>
                  <a:srgbClr val="002060"/>
                </a:solidFill>
                <a:latin typeface="Trebuchet MS" pitchFamily="34" charset="0"/>
              </a:rPr>
              <a:t>Оси, предназначени за бенефициентите:</a:t>
            </a:r>
            <a:endParaRPr lang="bg-BG" altLang="en-US" sz="1900" b="1" i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en-US" altLang="en-US" sz="1900" b="1" dirty="0" err="1" smtClean="0">
                <a:latin typeface="Trebuchet MS" pitchFamily="34" charset="0"/>
              </a:rPr>
              <a:t>Приоритетна</a:t>
            </a:r>
            <a:r>
              <a:rPr dirty="0" smtClean="0"/>
              <a:t> </a:t>
            </a:r>
            <a:r>
              <a:rPr lang="en-US" altLang="en-US" sz="1900" b="1" dirty="0" smtClean="0">
                <a:latin typeface="Trebuchet MS" pitchFamily="34" charset="0"/>
              </a:rPr>
              <a:t>Ос 1: Добре свързан регион</a:t>
            </a:r>
            <a:endParaRPr lang="bg-BG" altLang="en-US" sz="1900" b="1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altLang="en-US" sz="1900" b="1" dirty="0" smtClean="0">
                <a:latin typeface="Trebuchet MS" pitchFamily="34" charset="0"/>
              </a:rPr>
              <a:t>Общ бюджет: </a:t>
            </a:r>
            <a:r>
              <a:rPr lang="en-US" sz="1900" b="1" dirty="0" smtClean="0">
                <a:latin typeface="Trebuchet MS" pitchFamily="34" charset="0"/>
              </a:rPr>
              <a:t>96,450,936</a:t>
            </a:r>
          </a:p>
          <a:p>
            <a:pPr marL="457200" lvl="1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sz="1000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1900" b="1" dirty="0" smtClean="0">
                <a:latin typeface="Trebuchet MS" pitchFamily="34" charset="0"/>
              </a:rPr>
              <a:t>Приоритетна Ос 2: Зелен регион</a:t>
            </a:r>
            <a:endParaRPr lang="bg-BG" sz="1900" b="1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altLang="en-US" sz="1900" b="1" dirty="0" smtClean="0">
                <a:latin typeface="Trebuchet MS" pitchFamily="34" charset="0"/>
              </a:rPr>
              <a:t>Общ бюджет: </a:t>
            </a:r>
            <a:r>
              <a:rPr lang="en-US" sz="1900" b="1" dirty="0" smtClean="0">
                <a:latin typeface="Trebuchet MS" pitchFamily="34" charset="0"/>
              </a:rPr>
              <a:t>63,454,564</a:t>
            </a:r>
            <a:endParaRPr lang="bg-BG" altLang="en-US" sz="1900" b="1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sz="1000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1900" b="1" dirty="0" smtClean="0">
                <a:latin typeface="Trebuchet MS" pitchFamily="34" charset="0"/>
              </a:rPr>
              <a:t>Приоритетна Ос 3: Сигурен регион</a:t>
            </a:r>
            <a:endParaRPr lang="bg-BG" sz="1900" b="1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altLang="en-US" sz="1900" b="1" dirty="0" smtClean="0">
                <a:latin typeface="Trebuchet MS" pitchFamily="34" charset="0"/>
              </a:rPr>
              <a:t>Общ бюджет: </a:t>
            </a:r>
            <a:r>
              <a:rPr lang="en-US" sz="1900" b="1" dirty="0" smtClean="0">
                <a:latin typeface="Trebuchet MS" pitchFamily="34" charset="0"/>
              </a:rPr>
              <a:t>48,225,468</a:t>
            </a:r>
            <a:endParaRPr lang="bg-BG" altLang="en-US" sz="1900" b="1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sz="1000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1900" b="1" dirty="0" smtClean="0">
                <a:latin typeface="Trebuchet MS" pitchFamily="34" charset="0"/>
              </a:rPr>
              <a:t>Приоритетна Ос 4: Квалифициран</a:t>
            </a:r>
            <a:r>
              <a:rPr dirty="0" smtClean="0"/>
              <a:t> </a:t>
            </a:r>
            <a:r>
              <a:rPr lang="en-US" sz="1900" b="1" dirty="0" smtClean="0">
                <a:latin typeface="Trebuchet MS" pitchFamily="34" charset="0"/>
              </a:rPr>
              <a:t>и</a:t>
            </a:r>
            <a:r>
              <a:rPr dirty="0" smtClean="0"/>
              <a:t> </a:t>
            </a:r>
            <a:r>
              <a:rPr lang="en-US" sz="1900" b="1" dirty="0" smtClean="0">
                <a:latin typeface="Trebuchet MS" pitchFamily="34" charset="0"/>
              </a:rPr>
              <a:t>приобщаващ</a:t>
            </a:r>
            <a:r>
              <a:rPr dirty="0" smtClean="0"/>
              <a:t>  </a:t>
            </a:r>
            <a:r>
              <a:rPr lang="en-US" sz="1900" b="1" dirty="0" smtClean="0">
                <a:latin typeface="Trebuchet MS" pitchFamily="34" charset="0"/>
              </a:rPr>
              <a:t>регион</a:t>
            </a:r>
            <a:endParaRPr lang="bg-BG" sz="1900" b="1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altLang="en-US" sz="1900" b="1" dirty="0" smtClean="0">
                <a:latin typeface="Trebuchet MS" pitchFamily="34" charset="0"/>
              </a:rPr>
              <a:t>Общ бюджет: </a:t>
            </a:r>
            <a:r>
              <a:rPr lang="en-US" sz="1900" b="1" dirty="0" smtClean="0">
                <a:latin typeface="Trebuchet MS" pitchFamily="34" charset="0"/>
              </a:rPr>
              <a:t>17,767,279</a:t>
            </a:r>
            <a:endParaRPr lang="bg-BG" altLang="en-US" sz="1900" b="1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sz="1000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1900" b="1" dirty="0" smtClean="0">
                <a:latin typeface="Trebuchet MS" pitchFamily="34" charset="0"/>
              </a:rPr>
              <a:t>Приоритетна Ос 5: Ефекасен регион</a:t>
            </a:r>
            <a:endParaRPr lang="bg-BG" sz="1900" b="1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altLang="en-US" sz="1900" b="1" dirty="0" smtClean="0">
                <a:latin typeface="Trebuchet MS" pitchFamily="34" charset="0"/>
              </a:rPr>
              <a:t>Общ бюджет: </a:t>
            </a:r>
            <a:r>
              <a:rPr lang="en-US" sz="1900" b="1" dirty="0" smtClean="0">
                <a:latin typeface="Trebuchet MS" pitchFamily="34" charset="0"/>
              </a:rPr>
              <a:t>12,690,913</a:t>
            </a:r>
            <a:endParaRPr lang="bg-BG" sz="1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alt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graphicFrame>
        <p:nvGraphicFramePr>
          <p:cNvPr id="17" name="Chart 16" title="Разпределение на програмно ниво/ПО"/>
          <p:cNvGraphicFramePr/>
          <p:nvPr>
            <p:extLst>
              <p:ext uri="{D42A27DB-BD31-4B8C-83A1-F6EECF244321}">
                <p14:modId xmlns:p14="http://schemas.microsoft.com/office/powerpoint/2010/main" val="1195921411"/>
              </p:ext>
            </p:extLst>
          </p:nvPr>
        </p:nvGraphicFramePr>
        <p:xfrm>
          <a:off x="4434840" y="1042823"/>
          <a:ext cx="4846320" cy="4666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Rounded Rectangular Callout 17"/>
          <p:cNvSpPr/>
          <p:nvPr/>
        </p:nvSpPr>
        <p:spPr>
          <a:xfrm>
            <a:off x="693583" y="5848806"/>
            <a:ext cx="7482514" cy="408623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o-RO" b="1" dirty="0" smtClean="0">
                <a:solidFill>
                  <a:srgbClr val="FF0000"/>
                </a:solidFill>
                <a:latin typeface="Trebuchet MS" pitchFamily="34" charset="0"/>
              </a:rPr>
              <a:t>Общият бюджет на 5-те оси, предназначени за бенефициенти: </a:t>
            </a:r>
            <a:r>
              <a:rPr lang="en-US" b="1" u="sng" dirty="0" smtClean="0">
                <a:solidFill>
                  <a:srgbClr val="FF0000"/>
                </a:solidFill>
                <a:latin typeface="Trebuchet MS" pitchFamily="34" charset="0"/>
              </a:rPr>
              <a:t>238,6</a:t>
            </a:r>
            <a:r>
              <a:rPr dirty="0" smtClean="0"/>
              <a:t> </a:t>
            </a:r>
            <a:r>
              <a:rPr lang="en-US" b="1" dirty="0">
                <a:solidFill>
                  <a:srgbClr val="FF0000"/>
                </a:solidFill>
                <a:latin typeface="Trebuchet MS" pitchFamily="34" charset="0"/>
              </a:rPr>
              <a:t>млн. евро</a:t>
            </a:r>
            <a:endParaRPr lang="bg-BG" b="1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1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7135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67043" y="979899"/>
            <a:ext cx="7772400" cy="581841"/>
          </a:xfrm>
        </p:spPr>
        <p:txBody>
          <a:bodyPr/>
          <a:lstStyle/>
          <a:p>
            <a:r>
              <a:rPr lang="ro-RO" sz="3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ПОКАНА 1</a:t>
            </a:r>
            <a:endParaRPr lang="bg-BG" sz="3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55266" y="1507476"/>
            <a:ext cx="8229600" cy="4252089"/>
          </a:xfrm>
        </p:spPr>
        <p:txBody>
          <a:bodyPr numCol="1"/>
          <a:lstStyle/>
          <a:p>
            <a:r>
              <a:rPr lang="ro-RO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“Меки” проекти</a:t>
            </a:r>
            <a:endParaRPr lang="bg-BG" sz="2200" b="1" i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endParaRPr lang="bg-BG" sz="500" b="1" i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Краен срок за подаване на проекти:</a:t>
            </a:r>
            <a:r>
              <a:rPr dirty="0" smtClean="0"/>
              <a:t> </a:t>
            </a: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30.6.2015 г.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Подадени проекти: 117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Избрани проекти: 23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Проекти в резервен списък: 13</a:t>
            </a:r>
            <a:endParaRPr lang="bg-BG" sz="2000" b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n-US" sz="2000" b="1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Подписани</a:t>
            </a:r>
            <a:r>
              <a:rPr smtClean="0"/>
              <a:t> </a:t>
            </a:r>
            <a:r>
              <a:rPr lang="en-US" sz="2000" b="1" smtClean="0">
                <a:solidFill>
                  <a:schemeClr val="tx1"/>
                </a:solidFill>
                <a:latin typeface="Trebuchet MS" panose="020B0603020202020204" pitchFamily="34" charset="0"/>
              </a:rPr>
              <a:t>договори:17</a:t>
            </a:r>
            <a:endParaRPr lang="bg-BG" sz="2200" b="1" i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r>
              <a:rPr lang="ro-RO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“Твърди” проекти</a:t>
            </a:r>
            <a:endParaRPr lang="bg-BG" sz="2200" b="1" i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endParaRPr lang="bg-BG" sz="500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Краен срок за подаване на проекти:</a:t>
            </a:r>
            <a:r>
              <a:rPr dirty="0" smtClean="0"/>
              <a:t>  </a:t>
            </a: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30.9.2015 г.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В процес на оценка: 153 подадени апликации</a:t>
            </a:r>
            <a:endParaRPr lang="bg-BG" sz="2000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algn="l"/>
            <a:endParaRPr lang="bg-BG" sz="18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1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6885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30277" y="27153"/>
            <a:ext cx="8883445" cy="6384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dirty="0" smtClean="0"/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ПРИОРИТЕТНА ОС 1: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Добре свързан регион</a:t>
            </a:r>
            <a:r>
              <a:rPr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(96,450,936 евро)</a:t>
            </a: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sz="500" b="1" dirty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Специфична цел 1.1 Подобряване на процеса за планиране, развитие и координиране на трансграничните </a:t>
            </a:r>
            <a:r>
              <a:rPr lang="ro-RO" sz="2000" b="1" dirty="0" err="1" smtClean="0">
                <a:solidFill>
                  <a:schemeClr val="tx2"/>
                </a:solidFill>
                <a:latin typeface="Trebuchet MS" pitchFamily="34" charset="0"/>
              </a:rPr>
              <a:t>транспортни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err="1" smtClean="0">
                <a:solidFill>
                  <a:schemeClr val="tx2"/>
                </a:solidFill>
                <a:latin typeface="Trebuchet MS" pitchFamily="34" charset="0"/>
              </a:rPr>
              <a:t>системи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err="1" smtClean="0">
                <a:solidFill>
                  <a:schemeClr val="tx2"/>
                </a:solidFill>
                <a:latin typeface="Trebuchet MS" pitchFamily="34" charset="0"/>
              </a:rPr>
              <a:t>за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 осигуряване на по-добри връзки към транспортните мрежи TEN-T</a:t>
            </a:r>
            <a:r>
              <a:rPr dirty="0" smtClean="0"/>
              <a:t>     </a:t>
            </a:r>
          </a:p>
          <a:p>
            <a:pPr marL="1027113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 smtClean="0">
                <a:solidFill>
                  <a:srgbClr val="00B050"/>
                </a:solidFill>
                <a:latin typeface="Trebuchet MS" pitchFamily="34" charset="0"/>
              </a:rPr>
              <a:t>Резултати: </a:t>
            </a:r>
          </a:p>
          <a:p>
            <a:pPr marL="1316038" lvl="4" indent="-342900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120 км (ре)конструирани или </a:t>
            </a:r>
            <a:r>
              <a:rPr dirty="0" smtClean="0"/>
              <a:t> </a:t>
            </a:r>
            <a:r>
              <a:rPr lang="ro-RO" b="1" dirty="0" smtClean="0">
                <a:latin typeface="Trebuchet MS" pitchFamily="34" charset="0"/>
              </a:rPr>
              <a:t>подобрени пътища</a:t>
            </a:r>
            <a:endParaRPr lang="bg-BG" b="1" dirty="0">
              <a:latin typeface="Trebuchet MS" pitchFamily="34" charset="0"/>
            </a:endParaRPr>
          </a:p>
          <a:p>
            <a:pPr marL="1316038" lvl="4" indent="-342900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30 механизма улесняващи връзката на второстепенните/третостепенните възли с TEN-T  мрежата</a:t>
            </a:r>
            <a:r>
              <a:rPr dirty="0" smtClean="0"/>
              <a:t>   </a:t>
            </a:r>
            <a:endParaRPr lang="bg-BG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Специфична цел 1.2 Повишаване сигурността на транспорта по речните и морски пътища</a:t>
            </a:r>
            <a:r>
              <a:rPr dirty="0" smtClean="0"/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</a:p>
          <a:p>
            <a:pPr lvl="3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Резултати: </a:t>
            </a:r>
          </a:p>
          <a:p>
            <a:pPr marL="1316038" lvl="4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5 проучвания/стратегии/планове за действие за подобряване на безопасността на корабоплаването по Дунав и Черно Море</a:t>
            </a:r>
            <a:r>
              <a:rPr dirty="0" smtClean="0"/>
              <a:t> </a:t>
            </a:r>
            <a:endParaRPr lang="bg-BG" b="1" dirty="0" smtClean="0">
              <a:latin typeface="Trebuchet MS" pitchFamily="34" charset="0"/>
            </a:endParaRPr>
          </a:p>
          <a:p>
            <a:pPr marL="1316038" lvl="4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20 км нови или подобрени вътрешни водни пътища</a:t>
            </a:r>
            <a:endParaRPr lang="bg-BG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alt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13" y="2944287"/>
            <a:ext cx="919715" cy="127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13" y="5130953"/>
            <a:ext cx="1087284" cy="144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1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698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52400" y="178138"/>
            <a:ext cx="8648700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dirty="0" smtClean="0"/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ПРИОРИТЕТНА ОС 2</a:t>
            </a:r>
            <a:endParaRPr lang="bg-BG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dirty="0" smtClean="0"/>
              <a:t> 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Зелен регион</a:t>
            </a:r>
            <a:r>
              <a:rPr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(63,454,564 евро)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5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Специфична цел 2.1 Подобряване на опазването и устойчивото използване на природното наследство, ресурсите и културното наследство</a:t>
            </a:r>
            <a:endParaRPr lang="bg-BG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1884363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Резултати: </a:t>
            </a:r>
          </a:p>
          <a:p>
            <a:pPr marL="1884363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10.000 посещения на подпомогнати обекти на културното и природно наследство и атракции</a:t>
            </a:r>
            <a:endParaRPr lang="bg-BG" b="1" dirty="0" smtClean="0">
              <a:latin typeface="Trebuchet MS" pitchFamily="34" charset="0"/>
            </a:endParaRPr>
          </a:p>
          <a:p>
            <a:pPr marL="1884363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100 създадени интегрирани туристически продукти/услуги</a:t>
            </a:r>
          </a:p>
          <a:p>
            <a:pPr marL="1884363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50 местни стратегии, политики или планове за управление за оползотворяване на културното и природно наследство;</a:t>
            </a:r>
            <a:r>
              <a:rPr dirty="0" smtClean="0"/>
              <a:t> </a:t>
            </a:r>
            <a:endParaRPr lang="bg-BG" sz="5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bg-BG" sz="2000" b="1" dirty="0">
                <a:solidFill>
                  <a:schemeClr val="tx2"/>
                </a:solidFill>
                <a:latin typeface="Trebuchet MS" pitchFamily="34" charset="0"/>
              </a:rPr>
              <a:t>Специфична цел </a:t>
            </a:r>
            <a:r>
              <a:rPr lang="en-US" sz="2000" b="1" dirty="0">
                <a:solidFill>
                  <a:schemeClr val="tx2"/>
                </a:solidFill>
                <a:latin typeface="Trebuchet MS" pitchFamily="34" charset="0"/>
              </a:rPr>
              <a:t>2.2 </a:t>
            </a:r>
            <a:r>
              <a:rPr lang="ru-RU" sz="2000" b="1" dirty="0">
                <a:solidFill>
                  <a:schemeClr val="tx2"/>
                </a:solidFill>
                <a:latin typeface="Trebuchet MS" pitchFamily="34" charset="0"/>
              </a:rPr>
              <a:t>Подобряване на устойчивото управление на екосистемите в трансграничния </a:t>
            </a:r>
            <a:r>
              <a:rPr lang="bg-BG" sz="2000" b="1" dirty="0">
                <a:solidFill>
                  <a:schemeClr val="tx2"/>
                </a:solidFill>
                <a:latin typeface="Trebuchet MS" pitchFamily="34" charset="0"/>
              </a:rPr>
              <a:t>регион</a:t>
            </a:r>
            <a:endParaRPr lang="en-US" sz="2000" b="1" dirty="0">
              <a:solidFill>
                <a:schemeClr val="tx2"/>
              </a:solidFill>
              <a:latin typeface="Trebuchet MS" pitchFamily="34" charset="0"/>
            </a:endParaRPr>
          </a:p>
          <a:p>
            <a:pPr marL="2292350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 err="1" smtClean="0">
                <a:solidFill>
                  <a:srgbClr val="00B050"/>
                </a:solidFill>
                <a:latin typeface="Trebuchet MS" pitchFamily="34" charset="0"/>
              </a:rPr>
              <a:t>Резултати</a:t>
            </a: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20.000 </a:t>
            </a:r>
            <a:r>
              <a:rPr lang="bg-BG" b="1" dirty="0">
                <a:latin typeface="Trebuchet MS" pitchFamily="34" charset="0"/>
              </a:rPr>
              <a:t>хектара от местообитания с подобрен </a:t>
            </a:r>
            <a:r>
              <a:rPr lang="bg-BG" b="1" dirty="0" err="1" smtClean="0">
                <a:latin typeface="Trebuchet MS" pitchFamily="34" charset="0"/>
              </a:rPr>
              <a:t>консервационен</a:t>
            </a:r>
            <a:r>
              <a:rPr lang="bg-BG" b="1" dirty="0" smtClean="0">
                <a:latin typeface="Trebuchet MS" pitchFamily="34" charset="0"/>
              </a:rPr>
              <a:t> </a:t>
            </a:r>
            <a:r>
              <a:rPr lang="bg-BG" b="1" dirty="0">
                <a:latin typeface="Trebuchet MS" pitchFamily="34" charset="0"/>
              </a:rPr>
              <a:t>статус</a:t>
            </a:r>
            <a:endParaRPr lang="en-US" b="1" dirty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sz="20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alt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3" y="5191907"/>
            <a:ext cx="2651765" cy="1828804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07" y="2857068"/>
            <a:ext cx="1524000" cy="1209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1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3822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96356" y="-304800"/>
            <a:ext cx="8350348" cy="579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dirty="0" smtClean="0"/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ПРИОРИТЕТНА ОС</a:t>
            </a:r>
            <a:r>
              <a:rPr dirty="0" smtClean="0"/>
              <a:t> 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3</a:t>
            </a:r>
            <a:endParaRPr lang="bg-BG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dirty="0" smtClean="0"/>
              <a:t> </a:t>
            </a:r>
            <a:r>
              <a:rPr lang="bg-BG" sz="2000" b="1" dirty="0" smtClean="0">
                <a:solidFill>
                  <a:srgbClr val="FF0000"/>
                </a:solidFill>
                <a:latin typeface="Trebuchet MS" pitchFamily="34" charset="0"/>
              </a:rPr>
              <a:t>Безопасен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регион</a:t>
            </a:r>
            <a:r>
              <a:rPr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(48,225,468</a:t>
            </a:r>
            <a:r>
              <a:rPr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евро)</a:t>
            </a:r>
          </a:p>
          <a:p>
            <a:pPr lvl="1" algn="just"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endParaRPr lang="bg-BG" sz="5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bg-BG" altLang="ro-RO" sz="2000" b="1" dirty="0">
                <a:solidFill>
                  <a:schemeClr val="tx2"/>
                </a:solidFill>
                <a:latin typeface="Trebuchet MS" panose="020B0603020202020204" pitchFamily="34" charset="0"/>
              </a:rPr>
              <a:t>Специфична цел </a:t>
            </a:r>
            <a:r>
              <a:rPr lang="en-US" altLang="ro-RO" sz="2000" b="1" dirty="0">
                <a:solidFill>
                  <a:schemeClr val="tx2"/>
                </a:solidFill>
                <a:latin typeface="Trebuchet MS" panose="020B0603020202020204" pitchFamily="34" charset="0"/>
              </a:rPr>
              <a:t>3.1 </a:t>
            </a:r>
            <a:r>
              <a:rPr lang="ru-RU" altLang="ro-RO" sz="2000" b="1" dirty="0">
                <a:solidFill>
                  <a:schemeClr val="tx2"/>
                </a:solidFill>
                <a:latin typeface="Trebuchet MS" panose="020B0603020202020204" pitchFamily="34" charset="0"/>
              </a:rPr>
              <a:t>Подобряване на съвместното управление на риска в трансграничната зона</a:t>
            </a:r>
            <a:endParaRPr lang="en-US" altLang="ro-RO" sz="2000" b="1" dirty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marL="688975" lvl="3" indent="-60325" algn="just" eaLnBrk="1" hangingPunct="1">
              <a:spcBef>
                <a:spcPts val="0"/>
              </a:spcBef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 err="1" smtClean="0">
                <a:solidFill>
                  <a:srgbClr val="00B050"/>
                </a:solidFill>
                <a:latin typeface="Trebuchet MS" pitchFamily="34" charset="0"/>
              </a:rPr>
              <a:t>Резултати</a:t>
            </a: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457200" lvl="1" indent="0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o-RO" altLang="ro-RO" sz="2000" b="1" dirty="0" smtClean="0">
                <a:latin typeface="Trebuchet MS" panose="020B0603020202020204" pitchFamily="34" charset="0"/>
              </a:rPr>
              <a:t> </a:t>
            </a:r>
            <a:r>
              <a:rPr lang="en-US" altLang="ro-RO" sz="2000" b="1" dirty="0" smtClean="0">
                <a:latin typeface="Trebuchet MS" panose="020B0603020202020204" pitchFamily="34" charset="0"/>
              </a:rPr>
              <a:t>1.250.000 </a:t>
            </a:r>
            <a:r>
              <a:rPr lang="bg-BG" altLang="ro-RO" sz="2000" b="1" dirty="0">
                <a:latin typeface="Trebuchet MS" panose="020B0603020202020204" pitchFamily="34" charset="0"/>
              </a:rPr>
              <a:t>лица се възползват от мерките за защита срещу наводнения;</a:t>
            </a:r>
            <a:endParaRPr lang="en-US" altLang="ro-RO" sz="2000" b="1" dirty="0">
              <a:latin typeface="Trebuchet MS" panose="020B0603020202020204" pitchFamily="34" charset="0"/>
            </a:endParaRPr>
          </a:p>
          <a:p>
            <a:pPr marL="457200" lvl="1" indent="0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o-RO" altLang="ro-RO" sz="2000" b="1" dirty="0" smtClean="0">
                <a:latin typeface="Trebuchet MS" panose="020B0603020202020204" pitchFamily="34" charset="0"/>
              </a:rPr>
              <a:t> </a:t>
            </a:r>
            <a:r>
              <a:rPr lang="en-US" altLang="ro-RO" sz="2000" b="1" dirty="0" smtClean="0">
                <a:latin typeface="Trebuchet MS" panose="020B0603020202020204" pitchFamily="34" charset="0"/>
              </a:rPr>
              <a:t>1.250.000 </a:t>
            </a:r>
            <a:r>
              <a:rPr lang="bg-BG" altLang="ro-RO" sz="2000" b="1" dirty="0">
                <a:latin typeface="Trebuchet MS" panose="020B0603020202020204" pitchFamily="34" charset="0"/>
              </a:rPr>
              <a:t>лица се възползват от мерките за защита срещу горски пожари; </a:t>
            </a:r>
            <a:endParaRPr lang="en-US" altLang="ro-RO" sz="2000" b="1" dirty="0">
              <a:latin typeface="Trebuchet MS" panose="020B0603020202020204" pitchFamily="34" charset="0"/>
            </a:endParaRPr>
          </a:p>
          <a:p>
            <a:pPr marL="457200" lvl="1" indent="0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o-RO" altLang="ro-RO" sz="2000" b="1" dirty="0" smtClean="0">
                <a:latin typeface="Trebuchet MS" panose="020B0603020202020204" pitchFamily="34" charset="0"/>
              </a:rPr>
              <a:t> </a:t>
            </a:r>
            <a:r>
              <a:rPr lang="en-US" altLang="ro-RO" sz="2000" b="1" dirty="0" smtClean="0">
                <a:latin typeface="Trebuchet MS" panose="020B0603020202020204" pitchFamily="34" charset="0"/>
              </a:rPr>
              <a:t>2.500.000 </a:t>
            </a:r>
            <a:r>
              <a:rPr lang="bg-BG" altLang="ro-RO" sz="2000" b="1" dirty="0">
                <a:latin typeface="Trebuchet MS" panose="020B0603020202020204" pitchFamily="34" charset="0"/>
              </a:rPr>
              <a:t>лица се възползват от дейности за управление на риска; </a:t>
            </a:r>
            <a:endParaRPr lang="en-US" altLang="ro-RO" sz="2000" b="1" dirty="0">
              <a:latin typeface="Trebuchet MS" panose="020B0603020202020204" pitchFamily="34" charset="0"/>
            </a:endParaRPr>
          </a:p>
          <a:p>
            <a:pPr marL="457200" lvl="1" indent="0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o-RO" altLang="ro-RO" sz="2000" b="1" dirty="0" smtClean="0">
                <a:latin typeface="Trebuchet MS" panose="020B0603020202020204" pitchFamily="34" charset="0"/>
              </a:rPr>
              <a:t> </a:t>
            </a:r>
            <a:r>
              <a:rPr lang="en-US" altLang="ro-RO" sz="2000" b="1" dirty="0" smtClean="0">
                <a:latin typeface="Trebuchet MS" panose="020B0603020202020204" pitchFamily="34" charset="0"/>
              </a:rPr>
              <a:t>50</a:t>
            </a:r>
            <a:r>
              <a:rPr lang="ro-RO" altLang="ro-RO" sz="2000" b="1" dirty="0" smtClean="0">
                <a:latin typeface="Trebuchet MS" panose="020B0603020202020204" pitchFamily="34" charset="0"/>
              </a:rPr>
              <a:t> </a:t>
            </a:r>
            <a:r>
              <a:rPr lang="bg-BG" altLang="ro-RO" sz="2000" b="1" dirty="0" smtClean="0">
                <a:latin typeface="Trebuchet MS" panose="020B0603020202020204" pitchFamily="34" charset="0"/>
              </a:rPr>
              <a:t>съвместни </a:t>
            </a:r>
            <a:r>
              <a:rPr lang="bg-BG" altLang="ro-RO" sz="2000" b="1" dirty="0">
                <a:latin typeface="Trebuchet MS" panose="020B0603020202020204" pitchFamily="34" charset="0"/>
              </a:rPr>
              <a:t>партньорства за съвместно ранно предупреждение и реакция при извънредни ситуации; </a:t>
            </a:r>
            <a:endParaRPr lang="en-US" altLang="ro-RO" sz="2000" b="1" dirty="0">
              <a:latin typeface="Trebuchet MS" panose="020B0603020202020204" pitchFamily="34" charset="0"/>
            </a:endParaRPr>
          </a:p>
          <a:p>
            <a:pPr marL="457200" lvl="1" indent="0" algn="just" eaLnBrk="1" hangingPunct="1">
              <a:lnSpc>
                <a:spcPct val="80000"/>
              </a:lnSpc>
              <a:buNone/>
              <a:defRPr/>
            </a:pPr>
            <a:endParaRPr lang="bg-BG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334000"/>
            <a:ext cx="4453689" cy="10206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0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501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52400" y="84055"/>
            <a:ext cx="8763000" cy="457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dirty="0" smtClean="0"/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5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ПРИОРИТЕТНА ОС 4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Квалифициран и приобщаващ регион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(17,767,279</a:t>
            </a:r>
            <a:r>
              <a:rPr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евро)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bg-BG" sz="5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Trebuchet MS" pitchFamily="34" charset="0"/>
              </a:rPr>
              <a:t>Специфична </a:t>
            </a:r>
            <a:r>
              <a:rPr lang="ru-RU" sz="2000" b="1" dirty="0">
                <a:solidFill>
                  <a:schemeClr val="tx2"/>
                </a:solidFill>
                <a:latin typeface="Trebuchet MS" pitchFamily="34" charset="0"/>
              </a:rPr>
              <a:t>цел 4.1: Създаване на интегриран трансграничен регион по отношение на заетостта и мобилността на работната </a:t>
            </a:r>
            <a:r>
              <a:rPr lang="ru-RU" sz="2000" b="1" dirty="0" smtClean="0">
                <a:solidFill>
                  <a:schemeClr val="tx2"/>
                </a:solidFill>
                <a:latin typeface="Trebuchet MS" pitchFamily="34" charset="0"/>
              </a:rPr>
              <a:t>сила</a:t>
            </a: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endParaRPr lang="bg-BG" sz="3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633413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 err="1" smtClean="0">
                <a:solidFill>
                  <a:srgbClr val="00B050"/>
                </a:solidFill>
                <a:latin typeface="Trebuchet MS" pitchFamily="34" charset="0"/>
              </a:rPr>
              <a:t>Резултати</a:t>
            </a:r>
            <a:r>
              <a:rPr lang="ro-RO" b="1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688975" lvl="1" algn="just" eaLnBrk="1" hangingPunct="1">
              <a:lnSpc>
                <a:spcPts val="2000"/>
              </a:lnSpc>
              <a:buFont typeface="Wingdings" pitchFamily="2" charset="2"/>
              <a:buChar char="§"/>
              <a:defRPr/>
            </a:pPr>
            <a:r>
              <a:rPr lang="ro-RO" sz="2000" b="1" dirty="0" smtClean="0">
                <a:latin typeface="Trebuchet MS" pitchFamily="34" charset="0"/>
              </a:rPr>
              <a:t>50 </a:t>
            </a:r>
            <a:r>
              <a:rPr lang="ru-RU" sz="2000" b="1" dirty="0">
                <a:latin typeface="Trebuchet MS" pitchFamily="34" charset="0"/>
              </a:rPr>
              <a:t>инициативи (обучения, образователни програми, интернет страници, споразумения, мрежи, панаири за работа и т.н.), които активират мобилността на работната сила в трансграничния </a:t>
            </a:r>
            <a:r>
              <a:rPr lang="ru-RU" sz="2000" b="1" dirty="0" smtClean="0">
                <a:latin typeface="Trebuchet MS" pitchFamily="34" charset="0"/>
              </a:rPr>
              <a:t>регион</a:t>
            </a:r>
          </a:p>
          <a:p>
            <a:pPr marL="688975" lvl="1" algn="just" eaLnBrk="1" hangingPunct="1">
              <a:lnSpc>
                <a:spcPts val="2000"/>
              </a:lnSpc>
              <a:buFont typeface="Wingdings" pitchFamily="2" charset="2"/>
              <a:buChar char="§"/>
              <a:defRPr/>
            </a:pPr>
            <a:r>
              <a:rPr lang="ro-RO" sz="2000" b="1" dirty="0" smtClean="0">
                <a:latin typeface="Trebuchet MS" pitchFamily="34" charset="0"/>
              </a:rPr>
              <a:t>10.000 </a:t>
            </a:r>
            <a:r>
              <a:rPr lang="ru-RU" sz="2000" b="1" dirty="0">
                <a:latin typeface="Trebuchet MS" pitchFamily="34" charset="0"/>
              </a:rPr>
              <a:t>участници в съвместни инициативи за местна заетост и </a:t>
            </a:r>
            <a:r>
              <a:rPr lang="ru-RU" sz="2000" b="1" dirty="0" smtClean="0">
                <a:latin typeface="Trebuchet MS" pitchFamily="34" charset="0"/>
              </a:rPr>
              <a:t>съвместни обучения</a:t>
            </a:r>
          </a:p>
          <a:p>
            <a:pPr marL="688975" lvl="1" algn="just" eaLnBrk="1" hangingPunct="1">
              <a:lnSpc>
                <a:spcPts val="2000"/>
              </a:lnSpc>
              <a:buFont typeface="Wingdings" pitchFamily="2" charset="2"/>
              <a:buChar char="§"/>
              <a:defRPr/>
            </a:pPr>
            <a:r>
              <a:rPr lang="ro-RO" sz="2000" b="1" dirty="0" smtClean="0">
                <a:latin typeface="Trebuchet MS" pitchFamily="34" charset="0"/>
              </a:rPr>
              <a:t>2.000 </a:t>
            </a:r>
            <a:r>
              <a:rPr lang="ru-RU" sz="2000" b="1" dirty="0">
                <a:latin typeface="Trebuchet MS" pitchFamily="34" charset="0"/>
              </a:rPr>
              <a:t>участници в съвместни схеми за образование и обучение, които подкрепят младежката заетост, образователните възможности и висшето и професионално образование през граница</a:t>
            </a:r>
            <a:endParaRPr lang="bg-BG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g-BG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bg-BG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26" y="5377410"/>
            <a:ext cx="1981200" cy="144297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9" y="209790"/>
            <a:ext cx="2415262" cy="4841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724"/>
            <a:ext cx="742912" cy="6400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05" y="104328"/>
            <a:ext cx="926361" cy="640080"/>
          </a:xfrm>
          <a:prstGeom prst="rect">
            <a:avLst/>
          </a:prstGeom>
        </p:spPr>
      </p:pic>
      <p:pic>
        <p:nvPicPr>
          <p:cNvPr id="10" name="Picture 11" descr="C:\Users\svetoslav.kyosev\Desktop\fisiere cdr si materiale promovare\VIM elements\7. РОТГС Кълър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2795"/>
            <a:ext cx="651805" cy="7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033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11382</TotalTime>
  <Words>771</Words>
  <Application>Microsoft Office PowerPoint</Application>
  <PresentationFormat>On-screen Show (4:3)</PresentationFormat>
  <Paragraphs>168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Trebuchet MS</vt:lpstr>
      <vt:lpstr>Wingdings</vt:lpstr>
      <vt:lpstr>Office Theme</vt:lpstr>
      <vt:lpstr>PowerPoint Presentation</vt:lpstr>
      <vt:lpstr>ОРГАНИ НА ПРОГРАМАТА</vt:lpstr>
      <vt:lpstr>ОРГАНИ НА ПРОГРАМАТА</vt:lpstr>
      <vt:lpstr>PowerPoint Presentation</vt:lpstr>
      <vt:lpstr>ПОКАНА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Q</cp:lastModifiedBy>
  <cp:revision>1029</cp:revision>
  <cp:lastPrinted>2016-01-28T14:15:44Z</cp:lastPrinted>
  <dcterms:created xsi:type="dcterms:W3CDTF">2007-11-21T13:10:07Z</dcterms:created>
  <dcterms:modified xsi:type="dcterms:W3CDTF">2016-02-15T15:19:13Z</dcterms:modified>
</cp:coreProperties>
</file>