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42" r:id="rId2"/>
    <p:sldId id="443" r:id="rId3"/>
    <p:sldId id="449" r:id="rId4"/>
    <p:sldId id="390" r:id="rId5"/>
    <p:sldId id="450" r:id="rId6"/>
    <p:sldId id="451" r:id="rId7"/>
    <p:sldId id="452" r:id="rId8"/>
    <p:sldId id="453" r:id="rId9"/>
    <p:sldId id="454" r:id="rId10"/>
    <p:sldId id="321" r:id="rId11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0" userDrawn="1">
          <p15:clr>
            <a:srgbClr val="A4A3A4"/>
          </p15:clr>
        </p15:guide>
        <p15:guide id="2" pos="2178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ina.cretu" initials="d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 varScale="1">
        <p:scale>
          <a:sx n="75" d="100"/>
          <a:sy n="75" d="100"/>
        </p:scale>
        <p:origin x="125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0"/>
        <p:guide pos="2178"/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1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04.02.2016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1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1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04.02.2016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6313"/>
            <a:ext cx="5439413" cy="4465309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1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7430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3099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80572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85172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13889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677133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61008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83317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9958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jpeg"/><Relationship Id="rId4" Type="http://schemas.openxmlformats.org/officeDocument/2006/relationships/image" Target="../media/image11.gif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1529331"/>
            <a:ext cx="8229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bg-BG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Румъния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</a:t>
            </a:r>
            <a:r>
              <a:rPr lang="bg-BG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България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bg-BG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endParaRPr lang="bg-BG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bg-BG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ГРЕШКИ, ДОПУСНАТИ В АПЛИКАЦИИТЕ, ПОДАДЕНИ В РАМКИТЕ НА ПЪРВА ПОКАНА ЗА ПРОЕКТНИ ПРЕДЛОЖЕНИЯ</a:t>
            </a:r>
            <a:endParaRPr lang="en-US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46" y="144850"/>
            <a:ext cx="2434371" cy="111157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72903"/>
            <a:ext cx="1423416" cy="98352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307" y="263181"/>
            <a:ext cx="1164102" cy="1002970"/>
          </a:xfrm>
          <a:prstGeom prst="rect">
            <a:avLst/>
          </a:prstGeom>
        </p:spPr>
      </p:pic>
      <p:pic>
        <p:nvPicPr>
          <p:cNvPr id="23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732869"/>
            <a:ext cx="857014" cy="95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62800" y="76200"/>
            <a:ext cx="16002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914400" y="1575199"/>
            <a:ext cx="792480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bg-BG" sz="4400" b="1" dirty="0" smtClean="0">
                <a:solidFill>
                  <a:srgbClr val="1F497D"/>
                </a:solidFill>
                <a:latin typeface="Trebuchet MS" pitchFamily="34" charset="0"/>
              </a:rPr>
              <a:t>Благодарим за вниманието</a:t>
            </a:r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!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bg-BG" sz="1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bg-BG" sz="4400" b="1" dirty="0" smtClean="0">
                <a:solidFill>
                  <a:srgbClr val="00B050"/>
                </a:solidFill>
                <a:latin typeface="Trebuchet MS" pitchFamily="34" charset="0"/>
              </a:rPr>
              <a:t>Пожелаваме ви успех и нито една грешка</a:t>
            </a:r>
            <a:r>
              <a:rPr lang="ro-RO" sz="4400" b="1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ro-RO" sz="44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805070" y="5771839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 err="1">
                <a:latin typeface="Trebuchet MS" pitchFamily="34" charset="0"/>
              </a:rPr>
              <a:t>Съдържанието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този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материал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не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представлява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непременно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официалната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позиция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Европейския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 smtClean="0">
                <a:latin typeface="Trebuchet MS" pitchFamily="34" charset="0"/>
              </a:rPr>
              <a:t>съюз</a:t>
            </a:r>
            <a:r>
              <a:rPr lang="ro-RO" sz="1600" b="1" i="1" dirty="0" smtClean="0">
                <a:latin typeface="Trebuchet MS" pitchFamily="34" charset="0"/>
              </a:rPr>
              <a:t>.</a:t>
            </a:r>
            <a:endParaRPr lang="ro-RO" sz="1600" b="1" i="1" dirty="0">
              <a:latin typeface="Trebuchet MS" pitchFamily="34" charset="0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  <p:pic>
        <p:nvPicPr>
          <p:cNvPr id="6146" name="Picture 2" descr="http://cdn.innovativelanguage.com/wordlists/media/thumb/8178_fit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549">
            <a:off x="396303" y="3491269"/>
            <a:ext cx="2262188" cy="22621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2400" y="261706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5278"/>
            <a:ext cx="2729460" cy="1246322"/>
          </a:xfrm>
          <a:prstGeom prst="rect">
            <a:avLst/>
          </a:prstGeom>
        </p:spPr>
      </p:pic>
      <p:pic>
        <p:nvPicPr>
          <p:cNvPr id="16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248" y="5975075"/>
            <a:ext cx="711931" cy="79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itle 2"/>
          <p:cNvSpPr>
            <a:spLocks noGrp="1"/>
          </p:cNvSpPr>
          <p:nvPr>
            <p:ph type="title" idx="4294967295"/>
          </p:nvPr>
        </p:nvSpPr>
        <p:spPr>
          <a:xfrm>
            <a:off x="182217" y="810255"/>
            <a:ext cx="8991600" cy="717790"/>
          </a:xfrm>
        </p:spPr>
        <p:txBody>
          <a:bodyPr/>
          <a:lstStyle/>
          <a:p>
            <a:r>
              <a:rPr lang="bg-BG" sz="2800" b="1" dirty="0" smtClean="0">
                <a:solidFill>
                  <a:srgbClr val="FF0000"/>
                </a:solidFill>
                <a:latin typeface="Trebuchet MS" pitchFamily="34" charset="0"/>
              </a:rPr>
              <a:t>АДМИНИСТРАТИВНО СЪОТВЕТСТВИЕ</a:t>
            </a:r>
            <a:endParaRPr lang="en-US" sz="2800" b="1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451845"/>
            <a:ext cx="3657929" cy="5140440"/>
          </a:xfrm>
          <a:prstGeom prst="rect">
            <a:avLst/>
          </a:prstGeom>
        </p:spPr>
      </p:pic>
      <p:sp>
        <p:nvSpPr>
          <p:cNvPr id="24" name="Title 2"/>
          <p:cNvSpPr>
            <a:spLocks noGrp="1"/>
          </p:cNvSpPr>
          <p:nvPr>
            <p:ph type="title" idx="4294967295"/>
          </p:nvPr>
        </p:nvSpPr>
        <p:spPr>
          <a:xfrm>
            <a:off x="4572001" y="1547652"/>
            <a:ext cx="3733800" cy="4700747"/>
          </a:xfrm>
        </p:spPr>
        <p:txBody>
          <a:bodyPr/>
          <a:lstStyle/>
          <a:p>
            <a:pPr algn="just"/>
            <a:r>
              <a:rPr lang="ro-RO" sz="1800" b="1" dirty="0" smtClean="0">
                <a:latin typeface="Trebuchet MS" pitchFamily="34" charset="0"/>
              </a:rPr>
              <a:t>1. </a:t>
            </a:r>
            <a:r>
              <a:rPr lang="bg-BG" sz="1800" b="1" dirty="0" smtClean="0">
                <a:latin typeface="Trebuchet MS" pitchFamily="34" charset="0"/>
              </a:rPr>
              <a:t>Информацията от първата страница на апликацията, залепена върху пакета е различна от тази на първата страница вътре в пакета. </a:t>
            </a:r>
            <a:r>
              <a:rPr lang="ro-RO" sz="1800" b="1" dirty="0" smtClean="0">
                <a:latin typeface="Trebuchet MS" pitchFamily="34" charset="0"/>
              </a:rPr>
              <a:t/>
            </a:r>
            <a:br>
              <a:rPr lang="ro-RO" sz="1800" b="1" dirty="0" smtClean="0">
                <a:latin typeface="Trebuchet MS" pitchFamily="34" charset="0"/>
              </a:rPr>
            </a:br>
            <a:r>
              <a:rPr lang="ro-RO" sz="1800" b="1" dirty="0">
                <a:latin typeface="Trebuchet MS" pitchFamily="34" charset="0"/>
              </a:rPr>
              <a:t/>
            </a:r>
            <a:br>
              <a:rPr lang="ro-RO" sz="1800" b="1" dirty="0">
                <a:latin typeface="Trebuchet MS" pitchFamily="34" charset="0"/>
              </a:rPr>
            </a:br>
            <a:r>
              <a:rPr lang="ro-RO" sz="1800" b="1" dirty="0" smtClean="0">
                <a:latin typeface="Trebuchet MS" pitchFamily="34" charset="0"/>
              </a:rPr>
              <a:t>2. </a:t>
            </a:r>
            <a:r>
              <a:rPr lang="bg-BG" sz="1800" b="1" dirty="0" smtClean="0">
                <a:latin typeface="Trebuchet MS" pitchFamily="34" charset="0"/>
              </a:rPr>
              <a:t>Липсва хартиено копие на подадената апликация.</a:t>
            </a:r>
            <a:r>
              <a:rPr lang="ro-RO" sz="1800" b="1" dirty="0" smtClean="0">
                <a:latin typeface="Trebuchet MS" pitchFamily="34" charset="0"/>
              </a:rPr>
              <a:t/>
            </a:r>
            <a:br>
              <a:rPr lang="ro-RO" sz="1800" b="1" dirty="0" smtClean="0">
                <a:latin typeface="Trebuchet MS" pitchFamily="34" charset="0"/>
              </a:rPr>
            </a:br>
            <a:r>
              <a:rPr lang="ro-RO" sz="1800" b="1" dirty="0">
                <a:latin typeface="Trebuchet MS" pitchFamily="34" charset="0"/>
              </a:rPr>
              <a:t/>
            </a:r>
            <a:br>
              <a:rPr lang="ro-RO" sz="1800" b="1" dirty="0">
                <a:latin typeface="Trebuchet MS" pitchFamily="34" charset="0"/>
              </a:rPr>
            </a:br>
            <a:r>
              <a:rPr lang="ro-RO" sz="1800" b="1" dirty="0" smtClean="0">
                <a:latin typeface="Trebuchet MS" pitchFamily="34" charset="0"/>
              </a:rPr>
              <a:t>3. </a:t>
            </a:r>
            <a:r>
              <a:rPr lang="bg-BG" sz="1800" b="1" dirty="0" smtClean="0">
                <a:latin typeface="Trebuchet MS" pitchFamily="34" charset="0"/>
              </a:rPr>
              <a:t>Прикаченото </a:t>
            </a:r>
            <a:r>
              <a:rPr lang="ro-RO" sz="1800" b="1" dirty="0" smtClean="0">
                <a:latin typeface="Trebuchet MS" pitchFamily="34" charset="0"/>
              </a:rPr>
              <a:t>CD </a:t>
            </a:r>
            <a:r>
              <a:rPr lang="bg-BG" sz="1800" b="1" dirty="0" smtClean="0">
                <a:latin typeface="Trebuchet MS" pitchFamily="34" charset="0"/>
              </a:rPr>
              <a:t>не съдържа никакви сканирани документи/не съдържа всички прикачени към апликацията документи.</a:t>
            </a:r>
            <a:endParaRPr lang="en-US" sz="1800" b="1" dirty="0" smtClean="0">
              <a:latin typeface="Trebuchet MS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5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1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4" name="Picture 2" descr="http://www.yanskladman.com/images/cd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87" y="1486864"/>
            <a:ext cx="1326589" cy="122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1745689" y="3397064"/>
            <a:ext cx="701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o-RO" sz="1800" b="1" dirty="0" smtClean="0">
                <a:latin typeface="Trebuchet MS" panose="020B0603020202020204" pitchFamily="34" charset="0"/>
              </a:rPr>
              <a:t>4. </a:t>
            </a:r>
            <a:r>
              <a:rPr lang="bg-BG" sz="1800" b="1" dirty="0" smtClean="0">
                <a:latin typeface="Trebuchet MS" panose="020B0603020202020204" pitchFamily="34" charset="0"/>
              </a:rPr>
              <a:t>Приложенията, качени на електронния носител (</a:t>
            </a:r>
            <a:r>
              <a:rPr lang="ro-RO" sz="1800" b="1" dirty="0" smtClean="0">
                <a:latin typeface="Trebuchet MS" panose="020B0603020202020204" pitchFamily="34" charset="0"/>
              </a:rPr>
              <a:t>CD</a:t>
            </a:r>
            <a:r>
              <a:rPr lang="bg-BG" sz="1800" b="1" dirty="0" smtClean="0">
                <a:latin typeface="Trebuchet MS" panose="020B0603020202020204" pitchFamily="34" charset="0"/>
              </a:rPr>
              <a:t>)</a:t>
            </a:r>
            <a:r>
              <a:rPr lang="ro-RO" sz="1800" b="1" dirty="0" smtClean="0">
                <a:latin typeface="Trebuchet MS" panose="020B0603020202020204" pitchFamily="34" charset="0"/>
              </a:rPr>
              <a:t> </a:t>
            </a:r>
            <a:r>
              <a:rPr lang="bg-BG" sz="1800" b="1" dirty="0" smtClean="0">
                <a:latin typeface="Trebuchet MS" panose="020B0603020202020204" pitchFamily="34" charset="0"/>
              </a:rPr>
              <a:t>не са номерирани.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pPr algn="just"/>
            <a:endParaRPr lang="ro-RO" sz="1800" b="1" dirty="0" smtClean="0">
              <a:latin typeface="Trebuchet MS" panose="020B0603020202020204" pitchFamily="34" charset="0"/>
            </a:endParaRPr>
          </a:p>
          <a:p>
            <a:pPr algn="just"/>
            <a:r>
              <a:rPr lang="ro-RO" sz="1800" b="1" dirty="0" smtClean="0">
                <a:latin typeface="Trebuchet MS" panose="020B0603020202020204" pitchFamily="34" charset="0"/>
              </a:rPr>
              <a:t>5. </a:t>
            </a:r>
            <a:r>
              <a:rPr lang="bg-BG" sz="1800" b="1" dirty="0" smtClean="0">
                <a:latin typeface="Trebuchet MS" panose="020B0603020202020204" pitchFamily="34" charset="0"/>
              </a:rPr>
              <a:t>Несъответствие </a:t>
            </a:r>
            <a:r>
              <a:rPr lang="bg-BG" sz="1800" b="1" dirty="0">
                <a:latin typeface="Trebuchet MS" panose="020B0603020202020204" pitchFamily="34" charset="0"/>
              </a:rPr>
              <a:t>между </a:t>
            </a:r>
            <a:r>
              <a:rPr lang="bg-BG" sz="1800" b="1" dirty="0" smtClean="0">
                <a:latin typeface="Trebuchet MS" panose="020B0603020202020204" pitchFamily="34" charset="0"/>
              </a:rPr>
              <a:t>информацията </a:t>
            </a:r>
            <a:r>
              <a:rPr lang="bg-BG" sz="1800" b="1" dirty="0">
                <a:latin typeface="Trebuchet MS" panose="020B0603020202020204" pitchFamily="34" charset="0"/>
              </a:rPr>
              <a:t>в раздел 1.3. </a:t>
            </a:r>
            <a:r>
              <a:rPr lang="bg-BG" sz="1800" b="1" i="1" dirty="0" smtClean="0">
                <a:latin typeface="Trebuchet MS" panose="020B0603020202020204" pitchFamily="34" charset="0"/>
              </a:rPr>
              <a:t>Информация </a:t>
            </a:r>
            <a:r>
              <a:rPr lang="bg-BG" sz="1800" b="1" i="1" dirty="0">
                <a:latin typeface="Trebuchet MS" panose="020B0603020202020204" pitchFamily="34" charset="0"/>
              </a:rPr>
              <a:t>за </a:t>
            </a:r>
            <a:r>
              <a:rPr lang="bg-BG" sz="1800" b="1" i="1" dirty="0" smtClean="0">
                <a:latin typeface="Trebuchet MS" panose="020B0603020202020204" pitchFamily="34" charset="0"/>
              </a:rPr>
              <a:t>кандидата</a:t>
            </a:r>
            <a:r>
              <a:rPr lang="bg-BG" sz="1800" b="1" dirty="0" smtClean="0">
                <a:latin typeface="Trebuchet MS" panose="020B0603020202020204" pitchFamily="34" charset="0"/>
              </a:rPr>
              <a:t> </a:t>
            </a:r>
            <a:r>
              <a:rPr lang="bg-BG" sz="1800" b="1" dirty="0">
                <a:latin typeface="Trebuchet MS" panose="020B0603020202020204" pitchFamily="34" charset="0"/>
              </a:rPr>
              <a:t>и </a:t>
            </a:r>
            <a:r>
              <a:rPr lang="bg-BG" sz="1800" b="1" dirty="0" smtClean="0">
                <a:latin typeface="Trebuchet MS" panose="020B0603020202020204" pitchFamily="34" charset="0"/>
              </a:rPr>
              <a:t>Анекс </a:t>
            </a:r>
            <a:r>
              <a:rPr lang="bg-BG" sz="1800" b="1" dirty="0">
                <a:latin typeface="Trebuchet MS" panose="020B0603020202020204" pitchFamily="34" charset="0"/>
              </a:rPr>
              <a:t>А.6. </a:t>
            </a:r>
            <a:r>
              <a:rPr lang="bg-BG" sz="1800" b="1" i="1" dirty="0" smtClean="0">
                <a:latin typeface="Trebuchet MS" panose="020B0603020202020204" pitchFamily="34" charset="0"/>
              </a:rPr>
              <a:t>Декларация </a:t>
            </a:r>
            <a:r>
              <a:rPr lang="bg-BG" sz="1800" b="1" i="1" dirty="0">
                <a:latin typeface="Trebuchet MS" panose="020B0603020202020204" pitchFamily="34" charset="0"/>
              </a:rPr>
              <a:t>за </a:t>
            </a:r>
            <a:r>
              <a:rPr lang="bg-BG" sz="1800" b="1" i="1" dirty="0" smtClean="0">
                <a:latin typeface="Trebuchet MS" panose="020B0603020202020204" pitchFamily="34" charset="0"/>
              </a:rPr>
              <a:t>партньорство </a:t>
            </a:r>
            <a:r>
              <a:rPr lang="bg-BG" sz="1800" b="1" dirty="0" smtClean="0">
                <a:latin typeface="Trebuchet MS" panose="020B0603020202020204" pitchFamily="34" charset="0"/>
              </a:rPr>
              <a:t>касаеща партньорската структура.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pPr algn="just"/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6. </a:t>
            </a:r>
            <a:r>
              <a:rPr lang="ru-RU" sz="1800" b="1" dirty="0" smtClean="0">
                <a:latin typeface="Trebuchet MS" panose="020B0603020202020204" pitchFamily="34" charset="0"/>
              </a:rPr>
              <a:t>Анексите </a:t>
            </a:r>
            <a:r>
              <a:rPr lang="ru-RU" sz="1800" b="1" dirty="0">
                <a:latin typeface="Trebuchet MS" panose="020B0603020202020204" pitchFamily="34" charset="0"/>
              </a:rPr>
              <a:t>изготвени от трети страни </a:t>
            </a:r>
            <a:r>
              <a:rPr lang="ru-RU" sz="1800" b="1" dirty="0" smtClean="0">
                <a:latin typeface="Trebuchet MS" panose="020B0603020202020204" pitchFamily="34" charset="0"/>
              </a:rPr>
              <a:t>не </a:t>
            </a:r>
            <a:r>
              <a:rPr lang="ru-RU" sz="1800" b="1" dirty="0">
                <a:latin typeface="Trebuchet MS" panose="020B0603020202020204" pitchFamily="34" charset="0"/>
              </a:rPr>
              <a:t>са </a:t>
            </a:r>
            <a:r>
              <a:rPr lang="ru-RU" sz="1800" b="1" dirty="0" smtClean="0">
                <a:latin typeface="Trebuchet MS" panose="020B0603020202020204" pitchFamily="34" charset="0"/>
              </a:rPr>
              <a:t>придружени </a:t>
            </a:r>
            <a:r>
              <a:rPr lang="ru-RU" sz="1800" b="1" dirty="0">
                <a:latin typeface="Trebuchet MS" panose="020B0603020202020204" pitchFamily="34" charset="0"/>
              </a:rPr>
              <a:t>от </a:t>
            </a:r>
            <a:r>
              <a:rPr lang="ru-RU" sz="1800" b="1" dirty="0" smtClean="0">
                <a:latin typeface="Trebuchet MS" panose="020B0603020202020204" pitchFamily="34" charset="0"/>
              </a:rPr>
              <a:t>превод на английски език или юридически </a:t>
            </a:r>
            <a:r>
              <a:rPr lang="ru-RU" sz="1800" b="1" dirty="0">
                <a:latin typeface="Trebuchet MS" panose="020B0603020202020204" pitchFamily="34" charset="0"/>
              </a:rPr>
              <a:t>документи </a:t>
            </a:r>
            <a:r>
              <a:rPr lang="ru-RU" sz="1800" b="1" dirty="0" smtClean="0">
                <a:latin typeface="Trebuchet MS" panose="020B0603020202020204" pitchFamily="34" charset="0"/>
              </a:rPr>
              <a:t>са подадени само в превод на английски език.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pPr algn="just"/>
            <a:endParaRPr lang="ro-RO" sz="1800" b="1" dirty="0">
              <a:latin typeface="Trebuchet MS" panose="020B0603020202020204" pitchFamily="34" charset="0"/>
            </a:endParaRPr>
          </a:p>
          <a:p>
            <a:pPr algn="just"/>
            <a:r>
              <a:rPr lang="ro-RO" sz="1800" b="1" dirty="0" smtClean="0">
                <a:latin typeface="Trebuchet MS" panose="020B0603020202020204" pitchFamily="34" charset="0"/>
              </a:rPr>
              <a:t>7. </a:t>
            </a:r>
            <a:r>
              <a:rPr lang="bg-BG" sz="1800" b="1" dirty="0" smtClean="0">
                <a:latin typeface="Trebuchet MS" panose="020B0603020202020204" pitchFamily="34" charset="0"/>
              </a:rPr>
              <a:t>ОПИСЪТ </a:t>
            </a:r>
            <a:r>
              <a:rPr lang="bg-BG" sz="1800" b="1" dirty="0">
                <a:latin typeface="Trebuchet MS" panose="020B0603020202020204" pitchFamily="34" charset="0"/>
              </a:rPr>
              <a:t>не е </a:t>
            </a:r>
            <a:r>
              <a:rPr lang="bg-BG" sz="1800" b="1" dirty="0" smtClean="0">
                <a:latin typeface="Trebuchet MS" panose="020B0603020202020204" pitchFamily="34" charset="0"/>
              </a:rPr>
              <a:t> </a:t>
            </a:r>
            <a:r>
              <a:rPr lang="bg-BG" sz="1800" b="1" dirty="0">
                <a:latin typeface="Trebuchet MS" panose="020B0603020202020204" pitchFamily="34" charset="0"/>
              </a:rPr>
              <a:t>попълнен </a:t>
            </a:r>
            <a:r>
              <a:rPr lang="bg-BG" sz="1800" b="1" dirty="0" smtClean="0">
                <a:latin typeface="Trebuchet MS" panose="020B0603020202020204" pitchFamily="34" charset="0"/>
              </a:rPr>
              <a:t>или е попълнен частично.</a:t>
            </a:r>
          </a:p>
          <a:p>
            <a:pPr algn="just"/>
            <a:endParaRPr lang="ro-RO" sz="1800" b="1" dirty="0">
              <a:latin typeface="Trebuchet MS" panose="020B0603020202020204" pitchFamily="34" charset="0"/>
            </a:endParaRPr>
          </a:p>
          <a:p>
            <a:pPr algn="l"/>
            <a:r>
              <a:rPr lang="ro-RO" sz="1800" b="1" dirty="0" smtClean="0">
                <a:latin typeface="Trebuchet MS" panose="020B0603020202020204" pitchFamily="34" charset="0"/>
              </a:rPr>
              <a:t>8. </a:t>
            </a:r>
            <a:r>
              <a:rPr lang="bg-BG" sz="1800" b="1" dirty="0" smtClean="0">
                <a:latin typeface="Trebuchet MS" panose="020B0603020202020204" pitchFamily="34" charset="0"/>
              </a:rPr>
              <a:t>Не е прикачен Анализ разходи ползи за проекти, генериращи приход и обратното.</a:t>
            </a:r>
            <a:r>
              <a:rPr lang="en-US" sz="1800" b="1" dirty="0" smtClean="0">
                <a:latin typeface="Trebuchet MS" panose="020B0603020202020204" pitchFamily="34" charset="0"/>
              </a:rPr>
              <a:t/>
            </a:r>
            <a:br>
              <a:rPr lang="en-US" sz="1800" b="1" dirty="0" smtClean="0">
                <a:latin typeface="Trebuchet MS" panose="020B0603020202020204" pitchFamily="34" charset="0"/>
              </a:rPr>
            </a:br>
            <a:endParaRPr 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3084" name="Picture 12" descr="http://contenthub-static.s3.amazonaws.com/blog/wp-content/uploads/2013/12/Englis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74519">
            <a:off x="259834" y="3723701"/>
            <a:ext cx="1645120" cy="109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46827"/>
            <a:ext cx="8229600" cy="1143000"/>
          </a:xfrm>
        </p:spPr>
        <p:txBody>
          <a:bodyPr/>
          <a:lstStyle/>
          <a:p>
            <a:r>
              <a:rPr lang="bg-BG" sz="2800" b="1" dirty="0">
                <a:solidFill>
                  <a:srgbClr val="FF0000"/>
                </a:solidFill>
                <a:latin typeface="Trebuchet MS" pitchFamily="34" charset="0"/>
              </a:rPr>
              <a:t>АДМИНИСТРАТИВНО СЪОТВЕТСТВИЕ</a:t>
            </a:r>
            <a:r>
              <a:rPr lang="en-US" sz="2800" b="1" dirty="0" smtClean="0">
                <a:solidFill>
                  <a:srgbClr val="FF0000"/>
                </a:solidFill>
              </a:rPr>
              <a:t/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/>
            </a:r>
            <a:br>
              <a:rPr lang="en-US" sz="2800" b="1" dirty="0" smtClean="0">
                <a:solidFill>
                  <a:srgbClr val="FF0000"/>
                </a:solidFill>
              </a:rPr>
            </a:b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72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18909"/>
            <a:ext cx="8229600" cy="1143000"/>
          </a:xfrm>
        </p:spPr>
        <p:txBody>
          <a:bodyPr/>
          <a:lstStyle/>
          <a:p>
            <a:r>
              <a:rPr lang="bg-BG" sz="2400" b="1" dirty="0">
                <a:solidFill>
                  <a:srgbClr val="FF0000"/>
                </a:solidFill>
                <a:latin typeface="Trebuchet MS" pitchFamily="34" charset="0"/>
              </a:rPr>
              <a:t>АДМИНИСТРАТИВНО СЪОТВЕТСТВИЕ</a:t>
            </a:r>
            <a:r>
              <a:rPr lang="en-US" sz="2400" b="1" dirty="0" smtClean="0">
                <a:solidFill>
                  <a:srgbClr val="FF0000"/>
                </a:solidFill>
              </a:rPr>
              <a:t/>
            </a:r>
            <a:br>
              <a:rPr lang="en-US" sz="2400" b="1" dirty="0" smtClean="0">
                <a:solidFill>
                  <a:srgbClr val="FF0000"/>
                </a:solidFill>
              </a:rPr>
            </a:b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1716074" y="3623722"/>
            <a:ext cx="71728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b="1" dirty="0" smtClean="0">
                <a:latin typeface="Trebuchet MS" panose="020B0603020202020204" pitchFamily="34" charset="0"/>
              </a:rPr>
              <a:t>9</a:t>
            </a:r>
            <a:r>
              <a:rPr lang="ro-RO" sz="1800" b="1" dirty="0" smtClean="0">
                <a:latin typeface="Trebuchet MS" panose="020B0603020202020204" pitchFamily="34" charset="0"/>
              </a:rPr>
              <a:t>. </a:t>
            </a:r>
            <a:r>
              <a:rPr lang="bg-BG" sz="1800" b="1" dirty="0" smtClean="0">
                <a:latin typeface="Trebuchet MS" panose="020B0603020202020204" pitchFamily="34" charset="0"/>
              </a:rPr>
              <a:t>Липсва или частично попълнена техническа документация – при инвестиционни проекти.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dirty="0" smtClean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10. </a:t>
            </a:r>
            <a:r>
              <a:rPr lang="bg-BG" sz="1800" b="1" dirty="0" smtClean="0">
                <a:latin typeface="Trebuchet MS" panose="020B0603020202020204" pitchFamily="34" charset="0"/>
              </a:rPr>
              <a:t>Кандидатът, осъществяващ инвестицията не е собственик на терена и не предоставя изрично съгласие, че инвестицията е позволена </a:t>
            </a:r>
            <a:r>
              <a:rPr lang="bg-BG" sz="1800" b="1" i="1" dirty="0" smtClean="0">
                <a:latin typeface="Trebuchet MS" panose="020B0603020202020204" pitchFamily="34" charset="0"/>
              </a:rPr>
              <a:t>(Анекс 8 – Документи за собственост).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11. </a:t>
            </a:r>
            <a:r>
              <a:rPr lang="bg-BG" sz="1800" b="1" dirty="0" smtClean="0">
                <a:latin typeface="Trebuchet MS" panose="020B0603020202020204" pitchFamily="34" charset="0"/>
              </a:rPr>
              <a:t>Липсва идеен проект/еквивалентни технически документи – Анекс 9 (прикачени са само количествени сметки).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dirty="0">
              <a:latin typeface="Trebuchet MS" panose="020B0603020202020204" pitchFamily="34" charset="0"/>
            </a:endParaRPr>
          </a:p>
          <a:p>
            <a:r>
              <a:rPr lang="en-US" sz="1800" b="1" dirty="0" smtClean="0">
                <a:latin typeface="Trebuchet MS" panose="020B0603020202020204" pitchFamily="34" charset="0"/>
              </a:rPr>
              <a:t/>
            </a:r>
            <a:br>
              <a:rPr lang="en-US" sz="1800" b="1" dirty="0" smtClean="0">
                <a:latin typeface="Trebuchet MS" panose="020B0603020202020204" pitchFamily="34" charset="0"/>
              </a:rPr>
            </a:br>
            <a:endParaRPr 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1026" name="Picture 2" descr="http://www.endsystems.co.uk/wp-content/uploads/technical-documentation-700x5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39970"/>
            <a:ext cx="1219200" cy="87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3.imimg.com/data3/IP/XY/MY-4681645/bill-of-quantities-250x250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71" y="4998847"/>
            <a:ext cx="1773757" cy="117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56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71637"/>
            <a:ext cx="8229600" cy="1143000"/>
          </a:xfrm>
        </p:spPr>
        <p:txBody>
          <a:bodyPr/>
          <a:lstStyle/>
          <a:p>
            <a:r>
              <a:rPr lang="bg-BG" sz="3600" b="1" dirty="0" smtClean="0">
                <a:solidFill>
                  <a:srgbClr val="FF0000"/>
                </a:solidFill>
              </a:rPr>
              <a:t>ДОПУСТИМОСТ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609600" y="3581400"/>
            <a:ext cx="81634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/>
            <a:r>
              <a:rPr lang="ro-RO" sz="1800" b="1" dirty="0" smtClean="0">
                <a:latin typeface="Trebuchet MS" panose="020B0603020202020204" pitchFamily="34" charset="0"/>
              </a:rPr>
              <a:t>1. </a:t>
            </a:r>
            <a:r>
              <a:rPr lang="bg-BG" sz="1800" b="1" dirty="0" smtClean="0">
                <a:latin typeface="Trebuchet MS" panose="020B0603020202020204" pitchFamily="34" charset="0"/>
              </a:rPr>
              <a:t>Кандидатстват организации или техни филиали без правен статут.</a:t>
            </a:r>
            <a:endParaRPr lang="en-US" sz="1800" b="1" dirty="0">
              <a:latin typeface="Trebuchet MS" panose="020B0603020202020204" pitchFamily="34" charset="0"/>
            </a:endParaRPr>
          </a:p>
          <a:p>
            <a:endParaRPr lang="ro-RO" sz="1800" b="1" dirty="0" smtClean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2. </a:t>
            </a:r>
            <a:r>
              <a:rPr lang="bg-BG" sz="1800" b="1" dirty="0" smtClean="0">
                <a:latin typeface="Trebuchet MS" panose="020B0603020202020204" pitchFamily="34" charset="0"/>
              </a:rPr>
              <a:t>В апликацията не е доказан приноса към индикаторите за резултат: </a:t>
            </a:r>
          </a:p>
          <a:p>
            <a:pPr marL="344488" algn="l"/>
            <a:r>
              <a:rPr lang="bg-BG" sz="1800" b="1" dirty="0" smtClean="0">
                <a:latin typeface="Trebuchet MS" panose="020B0603020202020204" pitchFamily="34" charset="0"/>
              </a:rPr>
              <a:t>а. </a:t>
            </a:r>
            <a:r>
              <a:rPr lang="bg-BG" sz="1800" b="1" i="1" dirty="0" smtClean="0">
                <a:latin typeface="Trebuchet MS" panose="020B0603020202020204" pitchFamily="34" charset="0"/>
              </a:rPr>
              <a:t>Приносът не е </a:t>
            </a:r>
            <a:r>
              <a:rPr lang="bg-BG" sz="1800" b="1" i="1" dirty="0" err="1" smtClean="0">
                <a:latin typeface="Trebuchet MS" panose="020B0603020202020204" pitchFamily="34" charset="0"/>
              </a:rPr>
              <a:t>околичествен</a:t>
            </a:r>
            <a:r>
              <a:rPr lang="bg-BG" sz="1800" b="1" i="1" dirty="0" smtClean="0">
                <a:latin typeface="Trebuchet MS" panose="020B0603020202020204" pitchFamily="34" charset="0"/>
              </a:rPr>
              <a:t>;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4488" algn="l"/>
            <a:r>
              <a:rPr lang="bg-BG" sz="1800" b="1" i="1" dirty="0" smtClean="0">
                <a:latin typeface="Trebuchet MS" panose="020B0603020202020204" pitchFamily="34" charset="0"/>
              </a:rPr>
              <a:t>б. Приносът е </a:t>
            </a:r>
            <a:r>
              <a:rPr lang="bg-BG" sz="1800" b="1" i="1" dirty="0" err="1" smtClean="0">
                <a:latin typeface="Trebuchet MS" panose="020B0603020202020204" pitchFamily="34" charset="0"/>
              </a:rPr>
              <a:t>околичествен</a:t>
            </a:r>
            <a:r>
              <a:rPr lang="bg-BG" sz="1800" b="1" i="1" dirty="0" smtClean="0">
                <a:latin typeface="Trebuchet MS" panose="020B0603020202020204" pitchFamily="34" charset="0"/>
              </a:rPr>
              <a:t> в друг раздел а не в раздел </a:t>
            </a:r>
            <a:r>
              <a:rPr lang="ru-RU" sz="1800" b="1" i="1" dirty="0" smtClean="0">
                <a:latin typeface="Trebuchet MS" panose="020B0603020202020204" pitchFamily="34" charset="0"/>
              </a:rPr>
              <a:t>2.2 </a:t>
            </a:r>
            <a:r>
              <a:rPr lang="ru-RU" sz="1800" b="1" i="1" dirty="0">
                <a:latin typeface="Trebuchet MS" panose="020B0603020202020204" pitchFamily="34" charset="0"/>
              </a:rPr>
              <a:t>„Цели на проекта и очаквани резултати“ и раздел 2.4</a:t>
            </a:r>
            <a:r>
              <a:rPr lang="ru-RU" sz="1800" b="1" i="1" dirty="0" smtClean="0">
                <a:latin typeface="Trebuchet MS" panose="020B0603020202020204" pitchFamily="34" charset="0"/>
              </a:rPr>
              <a:t>. „</a:t>
            </a:r>
            <a:r>
              <a:rPr lang="ru-RU" sz="1800" b="1" i="1" dirty="0">
                <a:latin typeface="Trebuchet MS" panose="020B0603020202020204" pitchFamily="34" charset="0"/>
              </a:rPr>
              <a:t>Резултати от проекта“;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4488" algn="l"/>
            <a:r>
              <a:rPr lang="bg-BG" sz="1800" b="1" i="1" dirty="0" smtClean="0">
                <a:latin typeface="Trebuchet MS" panose="020B0603020202020204" pitchFamily="34" charset="0"/>
              </a:rPr>
              <a:t>в. </a:t>
            </a:r>
            <a:r>
              <a:rPr lang="ru-RU" sz="1800" b="1" i="1" dirty="0" smtClean="0">
                <a:latin typeface="Trebuchet MS" panose="020B0603020202020204" pitchFamily="34" charset="0"/>
              </a:rPr>
              <a:t>Приносът </a:t>
            </a:r>
            <a:r>
              <a:rPr lang="ru-RU" sz="1800" b="1" i="1" dirty="0">
                <a:latin typeface="Trebuchet MS" panose="020B0603020202020204" pitchFamily="34" charset="0"/>
              </a:rPr>
              <a:t>се отнася за други специфични цели, а не </a:t>
            </a:r>
            <a:r>
              <a:rPr lang="ru-RU" sz="1800" b="1" i="1" dirty="0" smtClean="0">
                <a:latin typeface="Trebuchet MS" panose="020B0603020202020204" pitchFamily="34" charset="0"/>
              </a:rPr>
              <a:t>за тези</a:t>
            </a:r>
            <a:r>
              <a:rPr lang="ru-RU" sz="1800" b="1" i="1" dirty="0">
                <a:latin typeface="Trebuchet MS" panose="020B0603020202020204" pitchFamily="34" charset="0"/>
              </a:rPr>
              <a:t>, за които се отнасят проектните </a:t>
            </a:r>
            <a:r>
              <a:rPr lang="ru-RU" sz="1800" b="1" i="1" dirty="0" smtClean="0">
                <a:latin typeface="Trebuchet MS" panose="020B0603020202020204" pitchFamily="34" charset="0"/>
              </a:rPr>
              <a:t>предложения.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2900" indent="-342900">
              <a:buAutoNum type="alphaLcPeriod"/>
            </a:pPr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i="1" dirty="0" smtClean="0">
                <a:latin typeface="Trebuchet MS" panose="020B0603020202020204" pitchFamily="34" charset="0"/>
              </a:rPr>
              <a:t>3.</a:t>
            </a:r>
            <a:r>
              <a:rPr lang="bg-BG" sz="1800" b="1" i="1" dirty="0" smtClean="0">
                <a:latin typeface="Trebuchet MS" panose="020B0603020202020204" pitchFamily="34" charset="0"/>
              </a:rPr>
              <a:t> Информацията в раздел</a:t>
            </a:r>
            <a:r>
              <a:rPr lang="ro-RO" sz="1800" b="1" i="1" dirty="0" smtClean="0">
                <a:latin typeface="Trebuchet MS" panose="020B0603020202020204" pitchFamily="34" charset="0"/>
              </a:rPr>
              <a:t> 2.2. </a:t>
            </a:r>
            <a:r>
              <a:rPr lang="bg-BG" sz="1800" b="1" i="1" dirty="0" smtClean="0">
                <a:latin typeface="Trebuchet MS" panose="020B0603020202020204" pitchFamily="34" charset="0"/>
              </a:rPr>
              <a:t>и </a:t>
            </a:r>
            <a:r>
              <a:rPr lang="ro-RO" sz="1800" b="1" i="1" dirty="0" smtClean="0">
                <a:latin typeface="Trebuchet MS" panose="020B0603020202020204" pitchFamily="34" charset="0"/>
              </a:rPr>
              <a:t>2.4</a:t>
            </a:r>
            <a:r>
              <a:rPr lang="bg-BG" sz="1800" b="1" i="1" dirty="0" smtClean="0">
                <a:latin typeface="Trebuchet MS" panose="020B0603020202020204" pitchFamily="34" charset="0"/>
              </a:rPr>
              <a:t> е разместена или се застъпва.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2900" indent="-342900">
              <a:buAutoNum type="alphaLcPeriod"/>
            </a:pPr>
            <a:endParaRPr lang="ro-RO" sz="1800" b="1" i="1" dirty="0" smtClean="0">
              <a:latin typeface="Trebuchet MS" panose="020B0603020202020204" pitchFamily="34" charset="0"/>
            </a:endParaRPr>
          </a:p>
          <a:p>
            <a:endParaRPr lang="ro-RO" sz="1800" b="1" dirty="0">
              <a:latin typeface="Trebuchet MS" panose="020B0603020202020204" pitchFamily="34" charset="0"/>
            </a:endParaRPr>
          </a:p>
          <a:p>
            <a:r>
              <a:rPr lang="en-US" sz="1800" b="1" dirty="0" smtClean="0">
                <a:latin typeface="Trebuchet MS" panose="020B0603020202020204" pitchFamily="34" charset="0"/>
              </a:rPr>
              <a:t/>
            </a:r>
            <a:br>
              <a:rPr lang="en-US" sz="1800" b="1" dirty="0" smtClean="0">
                <a:latin typeface="Trebuchet MS" panose="020B0603020202020204" pitchFamily="34" charset="0"/>
              </a:rPr>
            </a:br>
            <a:endParaRPr 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2050" name="Picture 2" descr="http://www.problem-solving-for-business.com/image-files/key-performance-indicato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2" y="5181600"/>
            <a:ext cx="1930400" cy="139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72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612913" y="3581400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>
                <a:latin typeface="Trebuchet MS" panose="020B0603020202020204" pitchFamily="34" charset="0"/>
              </a:rPr>
              <a:t>4. </a:t>
            </a:r>
            <a:r>
              <a:rPr lang="bg-BG" sz="1800" b="1" dirty="0" smtClean="0">
                <a:latin typeface="Trebuchet MS" panose="020B0603020202020204" pitchFamily="34" charset="0"/>
              </a:rPr>
              <a:t>Противоречива информация относно Приоритетната ос за която се отнася подаденото проектно предложение.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dirty="0" smtClean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5. </a:t>
            </a:r>
            <a:r>
              <a:rPr lang="bg-BG" sz="1800" b="1" dirty="0" smtClean="0">
                <a:latin typeface="Trebuchet MS" panose="020B0603020202020204" pitchFamily="34" charset="0"/>
              </a:rPr>
              <a:t>Липсва информация в описанието на дейностите, организирани извън допустимата зона или такава е представена в други раздели.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2900" indent="-342900">
              <a:buAutoNum type="alphaLcPeriod"/>
            </a:pPr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6. </a:t>
            </a:r>
            <a:r>
              <a:rPr lang="bg-BG" sz="1800" b="1" dirty="0" smtClean="0">
                <a:latin typeface="Trebuchet MS" panose="020B0603020202020204" pitchFamily="34" charset="0"/>
              </a:rPr>
              <a:t>Дублиране на задачите възложени на управляващия екип и тези възложени на външни изпълнители.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i="1" dirty="0">
              <a:latin typeface="Trebuchet MS" panose="020B0603020202020204" pitchFamily="34" charset="0"/>
            </a:endParaRPr>
          </a:p>
          <a:p>
            <a:pPr marL="1431925"/>
            <a:r>
              <a:rPr lang="ro-RO" sz="1800" b="1" dirty="0" smtClean="0">
                <a:latin typeface="Trebuchet MS" panose="020B0603020202020204" pitchFamily="34" charset="0"/>
              </a:rPr>
              <a:t>7. </a:t>
            </a:r>
            <a:r>
              <a:rPr lang="ru-RU" sz="1800" b="1" dirty="0" smtClean="0">
                <a:latin typeface="Trebuchet MS" panose="020B0603020202020204" pitchFamily="34" charset="0"/>
              </a:rPr>
              <a:t>Методът </a:t>
            </a:r>
            <a:r>
              <a:rPr lang="ru-RU" sz="1800" b="1" dirty="0">
                <a:latin typeface="Trebuchet MS" panose="020B0603020202020204" pitchFamily="34" charset="0"/>
              </a:rPr>
              <a:t>за избор и размерът на целевите групи </a:t>
            </a:r>
            <a:r>
              <a:rPr lang="ru-RU" sz="1800" b="1" dirty="0" smtClean="0">
                <a:latin typeface="Trebuchet MS" panose="020B0603020202020204" pitchFamily="34" charset="0"/>
              </a:rPr>
              <a:t>не са </a:t>
            </a:r>
            <a:r>
              <a:rPr lang="ru-RU" sz="1800" b="1" dirty="0">
                <a:latin typeface="Trebuchet MS" panose="020B0603020202020204" pitchFamily="34" charset="0"/>
              </a:rPr>
              <a:t>ясно </a:t>
            </a:r>
            <a:r>
              <a:rPr lang="ru-RU" sz="1800" b="1" dirty="0" smtClean="0">
                <a:latin typeface="Trebuchet MS" panose="020B0603020202020204" pitchFamily="34" charset="0"/>
              </a:rPr>
              <a:t>описани.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8. </a:t>
            </a:r>
            <a:r>
              <a:rPr lang="ru-RU" sz="1800" b="1" dirty="0" smtClean="0">
                <a:latin typeface="Trebuchet MS" panose="020B0603020202020204" pitchFamily="34" charset="0"/>
              </a:rPr>
              <a:t>Предложените </a:t>
            </a:r>
            <a:r>
              <a:rPr lang="ru-RU" sz="1800" b="1" dirty="0">
                <a:latin typeface="Trebuchet MS" panose="020B0603020202020204" pitchFamily="34" charset="0"/>
              </a:rPr>
              <a:t>дейности по проекта не съответстват със специфичните цели на програмата.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dirty="0">
              <a:latin typeface="Trebuchet MS" panose="020B0603020202020204" pitchFamily="34" charset="0"/>
            </a:endParaRPr>
          </a:p>
          <a:p>
            <a:r>
              <a:rPr lang="en-US" sz="1800" b="1" dirty="0" smtClean="0">
                <a:latin typeface="Trebuchet MS" panose="020B0603020202020204" pitchFamily="34" charset="0"/>
              </a:rPr>
              <a:t/>
            </a:r>
            <a:br>
              <a:rPr lang="en-US" sz="1800" b="1" dirty="0" smtClean="0">
                <a:latin typeface="Trebuchet MS" panose="020B0603020202020204" pitchFamily="34" charset="0"/>
              </a:rPr>
            </a:br>
            <a:endParaRPr 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3076" name="Picture 4" descr="http://blog.churchinsight.com/Images/content/769/4444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2" y="3733800"/>
            <a:ext cx="1872586" cy="13056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95962"/>
            <a:ext cx="8229600" cy="1143000"/>
          </a:xfrm>
        </p:spPr>
        <p:txBody>
          <a:bodyPr/>
          <a:lstStyle/>
          <a:p>
            <a:r>
              <a:rPr lang="bg-BG" sz="3600" b="1" dirty="0">
                <a:solidFill>
                  <a:srgbClr val="FF0000"/>
                </a:solidFill>
              </a:rPr>
              <a:t>ДОПУСТИМОСТ</a:t>
            </a:r>
            <a:r>
              <a:rPr lang="en-US" sz="3600" b="1" dirty="0">
                <a:solidFill>
                  <a:srgbClr val="FF0000"/>
                </a:solidFill>
              </a:rPr>
              <a:t/>
            </a:r>
            <a:br>
              <a:rPr lang="en-US" sz="3600" b="1" dirty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75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8" name="Picture 2" descr="http://smilz.net/wp-content/uploads/2013/08/Offer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1" t="9239" r="13473" b="13772"/>
          <a:stretch/>
        </p:blipFill>
        <p:spPr bwMode="auto">
          <a:xfrm>
            <a:off x="9443" y="1973906"/>
            <a:ext cx="2895600" cy="190500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75861" y="3763641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>
                <a:latin typeface="Trebuchet MS" panose="020B0603020202020204" pitchFamily="34" charset="0"/>
              </a:rPr>
              <a:t>1. </a:t>
            </a:r>
            <a:r>
              <a:rPr lang="ru-RU" sz="1800" b="1" dirty="0" smtClean="0">
                <a:latin typeface="Trebuchet MS" panose="020B0603020202020204" pitchFamily="34" charset="0"/>
              </a:rPr>
              <a:t>Липсва </a:t>
            </a:r>
            <a:r>
              <a:rPr lang="ru-RU" sz="1800" b="1" dirty="0">
                <a:latin typeface="Trebuchet MS" panose="020B0603020202020204" pitchFamily="34" charset="0"/>
              </a:rPr>
              <a:t>обосновка за закупуване на </a:t>
            </a:r>
            <a:r>
              <a:rPr lang="ru-RU" sz="1800" b="1" dirty="0" smtClean="0">
                <a:latin typeface="Trebuchet MS" panose="020B0603020202020204" pitchFamily="34" charset="0"/>
              </a:rPr>
              <a:t>различно оборудване </a:t>
            </a:r>
            <a:r>
              <a:rPr lang="ru-RU" sz="1800" b="1" dirty="0">
                <a:latin typeface="Trebuchet MS" panose="020B0603020202020204" pitchFamily="34" charset="0"/>
              </a:rPr>
              <a:t>или възлагане на услуги.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dirty="0" smtClean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		2. </a:t>
            </a:r>
            <a:r>
              <a:rPr lang="ru-RU" sz="1800" b="1" dirty="0" smtClean="0">
                <a:latin typeface="Trebuchet MS" panose="020B0603020202020204" pitchFamily="34" charset="0"/>
              </a:rPr>
              <a:t>Липсва </a:t>
            </a:r>
            <a:r>
              <a:rPr lang="ru-RU" sz="1800" b="1" dirty="0">
                <a:latin typeface="Trebuchet MS" panose="020B0603020202020204" pitchFamily="34" charset="0"/>
              </a:rPr>
              <a:t>обосновка за закупуване на оборудване / </a:t>
            </a:r>
            <a:r>
              <a:rPr lang="ru-RU" sz="1800" b="1" dirty="0" smtClean="0">
                <a:latin typeface="Trebuchet MS" panose="020B0603020202020204" pitchFamily="34" charset="0"/>
              </a:rPr>
              <a:t>  </a:t>
            </a:r>
          </a:p>
          <a:p>
            <a:r>
              <a:rPr lang="ru-RU" sz="1800" b="1" dirty="0">
                <a:latin typeface="Trebuchet MS" panose="020B0603020202020204" pitchFamily="34" charset="0"/>
              </a:rPr>
              <a:t> </a:t>
            </a:r>
            <a:r>
              <a:rPr lang="ru-RU" sz="1800" b="1" dirty="0" smtClean="0">
                <a:latin typeface="Trebuchet MS" panose="020B0603020202020204" pitchFamily="34" charset="0"/>
              </a:rPr>
              <a:t>                       услуги с параметри, различни </a:t>
            </a:r>
            <a:r>
              <a:rPr lang="ru-RU" sz="1800" b="1" dirty="0">
                <a:latin typeface="Trebuchet MS" panose="020B0603020202020204" pitchFamily="34" charset="0"/>
              </a:rPr>
              <a:t>от тези, </a:t>
            </a:r>
            <a:endParaRPr lang="ru-RU" sz="1800" b="1" dirty="0" smtClean="0">
              <a:latin typeface="Trebuchet MS" panose="020B0603020202020204" pitchFamily="34" charset="0"/>
            </a:endParaRPr>
          </a:p>
          <a:p>
            <a:r>
              <a:rPr lang="ru-RU" sz="1800" b="1" dirty="0">
                <a:latin typeface="Trebuchet MS" panose="020B0603020202020204" pitchFamily="34" charset="0"/>
              </a:rPr>
              <a:t> </a:t>
            </a:r>
            <a:r>
              <a:rPr lang="ru-RU" sz="1800" b="1" dirty="0" smtClean="0">
                <a:latin typeface="Trebuchet MS" panose="020B0603020202020204" pitchFamily="34" charset="0"/>
              </a:rPr>
              <a:t>               предвидени </a:t>
            </a:r>
            <a:r>
              <a:rPr lang="ru-RU" sz="1800" b="1" dirty="0">
                <a:latin typeface="Trebuchet MS" panose="020B0603020202020204" pitchFamily="34" charset="0"/>
              </a:rPr>
              <a:t>в приложение </a:t>
            </a:r>
            <a:endParaRPr lang="ru-RU" sz="1800" b="1" dirty="0" smtClean="0">
              <a:latin typeface="Trebuchet MS" panose="020B0603020202020204" pitchFamily="34" charset="0"/>
            </a:endParaRPr>
          </a:p>
          <a:p>
            <a:r>
              <a:rPr lang="ru-RU" sz="1800" b="1" dirty="0">
                <a:latin typeface="Trebuchet MS" panose="020B0603020202020204" pitchFamily="34" charset="0"/>
              </a:rPr>
              <a:t> </a:t>
            </a:r>
            <a:r>
              <a:rPr lang="ru-RU" sz="1800" b="1" dirty="0" smtClean="0">
                <a:latin typeface="Trebuchet MS" panose="020B0603020202020204" pitchFamily="34" charset="0"/>
              </a:rPr>
              <a:t>               C </a:t>
            </a:r>
            <a:r>
              <a:rPr lang="ru-RU" sz="1800" b="1" dirty="0">
                <a:latin typeface="Trebuchet MS" panose="020B0603020202020204" pitchFamily="34" charset="0"/>
              </a:rPr>
              <a:t>- Списък на </a:t>
            </a:r>
            <a:r>
              <a:rPr lang="ru-RU" sz="1800" b="1" dirty="0" smtClean="0">
                <a:latin typeface="Trebuchet MS" panose="020B0603020202020204" pitchFamily="34" charset="0"/>
              </a:rPr>
              <a:t>таванови цени.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2900" indent="-342900">
              <a:buAutoNum type="alphaLcPeriod"/>
            </a:pPr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i="1" dirty="0" smtClean="0">
                <a:latin typeface="Trebuchet MS" panose="020B0603020202020204" pitchFamily="34" charset="0"/>
              </a:rPr>
              <a:t>		</a:t>
            </a:r>
            <a:r>
              <a:rPr lang="ro-RO" sz="1800" b="1" dirty="0" smtClean="0">
                <a:latin typeface="Trebuchet MS" panose="020B0603020202020204" pitchFamily="34" charset="0"/>
              </a:rPr>
              <a:t>3. </a:t>
            </a:r>
            <a:r>
              <a:rPr lang="ru-RU" sz="1800" b="1" dirty="0" smtClean="0">
                <a:latin typeface="Trebuchet MS" panose="020B0603020202020204" pitchFamily="34" charset="0"/>
              </a:rPr>
              <a:t>Неспазване </a:t>
            </a:r>
            <a:r>
              <a:rPr lang="ru-RU" sz="1800" b="1" dirty="0">
                <a:latin typeface="Trebuchet MS" panose="020B0603020202020204" pitchFamily="34" charset="0"/>
              </a:rPr>
              <a:t>на определените в Анекс </a:t>
            </a:r>
            <a:r>
              <a:rPr lang="ru-RU" sz="1800" b="1" dirty="0" smtClean="0">
                <a:latin typeface="Trebuchet MS" panose="020B0603020202020204" pitchFamily="34" charset="0"/>
              </a:rPr>
              <a:t>С - Таванови </a:t>
            </a:r>
            <a:r>
              <a:rPr lang="ru-RU" sz="1800" b="1" dirty="0">
                <a:latin typeface="Trebuchet MS" panose="020B0603020202020204" pitchFamily="34" charset="0"/>
              </a:rPr>
              <a:t>цени</a:t>
            </a:r>
            <a:r>
              <a:rPr lang="ru-RU" sz="1800" b="1" dirty="0" smtClean="0">
                <a:latin typeface="Trebuchet MS" panose="020B0603020202020204" pitchFamily="34" charset="0"/>
              </a:rPr>
              <a:t>: български партньори използват таваните определени за румънски партньори и обратното.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i="1" dirty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4. </a:t>
            </a:r>
            <a:r>
              <a:rPr lang="bg-BG" sz="1800" b="1" dirty="0" err="1" smtClean="0">
                <a:latin typeface="Trebuchet MS" panose="020B0603020202020204" pitchFamily="34" charset="0"/>
              </a:rPr>
              <a:t>Непредставяне</a:t>
            </a:r>
            <a:r>
              <a:rPr lang="bg-BG" sz="1800" b="1" dirty="0" smtClean="0">
                <a:latin typeface="Trebuchet MS" panose="020B0603020202020204" pitchFamily="34" charset="0"/>
              </a:rPr>
              <a:t> на 3 оферти или независима оценка за закупуване на оборудване или услуги, които не са включени в </a:t>
            </a:r>
            <a:r>
              <a:rPr lang="ru-RU" sz="1800" b="1" dirty="0">
                <a:latin typeface="Trebuchet MS" panose="020B0603020202020204" pitchFamily="34" charset="0"/>
              </a:rPr>
              <a:t>Анекс С </a:t>
            </a:r>
            <a:r>
              <a:rPr lang="ru-RU" sz="1800" b="1" dirty="0" smtClean="0">
                <a:latin typeface="Trebuchet MS" panose="020B0603020202020204" pitchFamily="34" charset="0"/>
              </a:rPr>
              <a:t>– Списък на таванови цени.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500" b="1" i="1" dirty="0">
              <a:latin typeface="Trebuchet MS" panose="020B0603020202020204" pitchFamily="34" charset="0"/>
            </a:endParaRPr>
          </a:p>
          <a:p>
            <a:r>
              <a:rPr lang="ro-RO" sz="1800" b="1" dirty="0" smtClean="0">
                <a:latin typeface="Trebuchet MS" panose="020B0603020202020204" pitchFamily="34" charset="0"/>
              </a:rPr>
              <a:t>5. </a:t>
            </a:r>
            <a:r>
              <a:rPr lang="bg-BG" sz="1800" b="1" dirty="0" smtClean="0">
                <a:latin typeface="Trebuchet MS" panose="020B0603020202020204" pitchFamily="34" charset="0"/>
              </a:rPr>
              <a:t>Представяне на оферти с различни технически характеристики.</a:t>
            </a:r>
            <a:endParaRPr lang="ro-RO" sz="1800" b="1" dirty="0" smtClean="0">
              <a:latin typeface="Trebuchet MS" panose="020B0603020202020204" pitchFamily="34" charset="0"/>
            </a:endParaRPr>
          </a:p>
          <a:p>
            <a:endParaRPr lang="ro-RO" sz="1800" b="1" dirty="0">
              <a:latin typeface="Trebuchet MS" panose="020B0603020202020204" pitchFamily="34" charset="0"/>
            </a:endParaRPr>
          </a:p>
          <a:p>
            <a:r>
              <a:rPr lang="en-US" sz="1800" b="1" dirty="0" smtClean="0">
                <a:latin typeface="Trebuchet MS" panose="020B0603020202020204" pitchFamily="34" charset="0"/>
              </a:rPr>
              <a:t/>
            </a:r>
            <a:br>
              <a:rPr lang="en-US" sz="1800" b="1" dirty="0" smtClean="0">
                <a:latin typeface="Trebuchet MS" panose="020B0603020202020204" pitchFamily="34" charset="0"/>
              </a:rPr>
            </a:br>
            <a:endParaRPr 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016" y="6139887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61" y="1021602"/>
            <a:ext cx="8229600" cy="1143000"/>
          </a:xfrm>
        </p:spPr>
        <p:txBody>
          <a:bodyPr/>
          <a:lstStyle/>
          <a:p>
            <a:r>
              <a:rPr lang="bg-BG" sz="3200" b="1" dirty="0" smtClean="0">
                <a:solidFill>
                  <a:srgbClr val="FF0000"/>
                </a:solidFill>
              </a:rPr>
              <a:t>ФИНАНСОВА И ТЕХНИЧЕСКА ПРОВЕРКА</a:t>
            </a:r>
            <a:r>
              <a:rPr lang="en-US" sz="3200" b="1" dirty="0" smtClean="0">
                <a:solidFill>
                  <a:srgbClr val="FF0000"/>
                </a:solidFill>
              </a:rPr>
              <a:t/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FF0000"/>
                </a:solidFill>
              </a:rPr>
              <a:t/>
            </a:r>
            <a:br>
              <a:rPr lang="en-US" sz="3200" b="1" dirty="0" smtClean="0">
                <a:solidFill>
                  <a:srgbClr val="FF0000"/>
                </a:solidFill>
              </a:rPr>
            </a:b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9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69800"/>
            <a:ext cx="8229600" cy="772325"/>
          </a:xfrm>
        </p:spPr>
        <p:txBody>
          <a:bodyPr/>
          <a:lstStyle/>
          <a:p>
            <a:r>
              <a:rPr lang="bg-BG" sz="3600" b="1" dirty="0">
                <a:solidFill>
                  <a:srgbClr val="FF0000"/>
                </a:solidFill>
              </a:rPr>
              <a:t>ФИНАНСОВА И ТЕХНИЧЕСКА </a:t>
            </a:r>
            <a:r>
              <a:rPr lang="bg-BG" sz="3600" b="1" dirty="0" smtClean="0">
                <a:solidFill>
                  <a:srgbClr val="FF0000"/>
                </a:solidFill>
              </a:rPr>
              <a:t>ПРОВЕРКА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457200" y="3405195"/>
            <a:ext cx="83158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o-RO" sz="1800" b="1" dirty="0" smtClean="0">
                <a:latin typeface="Trebuchet MS" panose="020B0603020202020204" pitchFamily="34" charset="0"/>
              </a:rPr>
              <a:t>6. </a:t>
            </a:r>
            <a:r>
              <a:rPr lang="bg-BG" sz="1800" b="1" dirty="0" smtClean="0">
                <a:latin typeface="Trebuchet MS" panose="020B0603020202020204" pitchFamily="34" charset="0"/>
              </a:rPr>
              <a:t>Неправилно разпределение на някой разходи/неспазване на разпоредбите от Списъка на допустимите разходи касаещи разпределението по различни бюджетни категории.</a:t>
            </a:r>
            <a:endParaRPr lang="bg-BG" sz="1800" b="1" dirty="0">
              <a:latin typeface="Trebuchet MS" panose="020B0603020202020204" pitchFamily="34" charset="0"/>
            </a:endParaRPr>
          </a:p>
          <a:p>
            <a:pPr algn="l"/>
            <a:endParaRPr lang="ro-RO" sz="1800" b="1" dirty="0" smtClean="0">
              <a:latin typeface="Trebuchet MS" panose="020B0603020202020204" pitchFamily="34" charset="0"/>
            </a:endParaRPr>
          </a:p>
          <a:p>
            <a:pPr algn="l"/>
            <a:r>
              <a:rPr lang="ro-RO" sz="1800" b="1" dirty="0" smtClean="0">
                <a:latin typeface="Trebuchet MS" panose="020B0603020202020204" pitchFamily="34" charset="0"/>
              </a:rPr>
              <a:t>7. </a:t>
            </a:r>
            <a:r>
              <a:rPr lang="ru-RU" sz="1800" b="1" dirty="0" smtClean="0">
                <a:latin typeface="Trebuchet MS" panose="020B0603020202020204" pitchFamily="34" charset="0"/>
              </a:rPr>
              <a:t>Невключване </a:t>
            </a:r>
            <a:r>
              <a:rPr lang="ru-RU" sz="1800" b="1" dirty="0">
                <a:latin typeface="Trebuchet MS" panose="020B0603020202020204" pitchFamily="34" charset="0"/>
              </a:rPr>
              <a:t>на разходите, свързани </a:t>
            </a:r>
            <a:endParaRPr lang="ru-RU" sz="18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800" b="1" dirty="0" smtClean="0">
                <a:latin typeface="Trebuchet MS" panose="020B0603020202020204" pitchFamily="34" charset="0"/>
              </a:rPr>
              <a:t>с </a:t>
            </a:r>
            <a:r>
              <a:rPr lang="ru-RU" sz="1800" b="1" dirty="0">
                <a:latin typeface="Trebuchet MS" panose="020B0603020202020204" pitchFamily="34" charset="0"/>
              </a:rPr>
              <a:t>управлението на проекта в определената </a:t>
            </a:r>
            <a:endParaRPr lang="ru-RU" sz="18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800" b="1" dirty="0" smtClean="0">
                <a:latin typeface="Trebuchet MS" panose="020B0603020202020204" pitchFamily="34" charset="0"/>
              </a:rPr>
              <a:t>бюджетна </a:t>
            </a:r>
            <a:r>
              <a:rPr lang="ru-RU" sz="1800" b="1" dirty="0">
                <a:latin typeface="Trebuchet MS" panose="020B0603020202020204" pitchFamily="34" charset="0"/>
              </a:rPr>
              <a:t>категория </a:t>
            </a:r>
            <a:r>
              <a:rPr lang="ru-RU" sz="1800" b="1" dirty="0" smtClean="0">
                <a:latin typeface="Trebuchet MS" panose="020B0603020202020204" pitchFamily="34" charset="0"/>
              </a:rPr>
              <a:t>„</a:t>
            </a:r>
            <a:r>
              <a:rPr lang="en-US" sz="1800" b="1" i="1" dirty="0">
                <a:latin typeface="Trebuchet MS" panose="020B0603020202020204" pitchFamily="34" charset="0"/>
              </a:rPr>
              <a:t> </a:t>
            </a:r>
            <a:r>
              <a:rPr lang="en-US" sz="1800" b="1" i="1" dirty="0" smtClean="0">
                <a:latin typeface="Trebuchet MS" panose="020B0603020202020204" pitchFamily="34" charset="0"/>
              </a:rPr>
              <a:t>Out </a:t>
            </a:r>
            <a:r>
              <a:rPr lang="en-US" sz="1800" b="1" i="1" dirty="0">
                <a:latin typeface="Trebuchet MS" panose="020B0603020202020204" pitchFamily="34" charset="0"/>
              </a:rPr>
              <a:t>of which external </a:t>
            </a:r>
            <a:endParaRPr lang="bg-BG" sz="1800" b="1" i="1" dirty="0" smtClean="0">
              <a:latin typeface="Trebuchet MS" panose="020B0603020202020204" pitchFamily="34" charset="0"/>
            </a:endParaRPr>
          </a:p>
          <a:p>
            <a:pPr algn="l"/>
            <a:r>
              <a:rPr lang="en-US" sz="1800" b="1" i="1" dirty="0" smtClean="0">
                <a:latin typeface="Trebuchet MS" panose="020B0603020202020204" pitchFamily="34" charset="0"/>
              </a:rPr>
              <a:t>expertise </a:t>
            </a:r>
            <a:r>
              <a:rPr lang="en-US" sz="1800" b="1" i="1" dirty="0">
                <a:latin typeface="Trebuchet MS" panose="020B0603020202020204" pitchFamily="34" charset="0"/>
              </a:rPr>
              <a:t>and services related </a:t>
            </a:r>
            <a:r>
              <a:rPr lang="bg-BG" sz="1800" b="1" i="1" dirty="0" smtClean="0">
                <a:latin typeface="Trebuchet MS" panose="020B0603020202020204" pitchFamily="34" charset="0"/>
              </a:rPr>
              <a:t> </a:t>
            </a:r>
            <a:r>
              <a:rPr lang="en-US" sz="1800" b="1" i="1" dirty="0" smtClean="0">
                <a:latin typeface="Trebuchet MS" panose="020B0603020202020204" pitchFamily="34" charset="0"/>
              </a:rPr>
              <a:t>to </a:t>
            </a:r>
            <a:r>
              <a:rPr lang="en-US" sz="1800" b="1" i="1" dirty="0">
                <a:latin typeface="Trebuchet MS" panose="020B0603020202020204" pitchFamily="34" charset="0"/>
              </a:rPr>
              <a:t>the project </a:t>
            </a:r>
            <a:endParaRPr lang="bg-BG" sz="1800" b="1" i="1" dirty="0" smtClean="0">
              <a:latin typeface="Trebuchet MS" panose="020B0603020202020204" pitchFamily="34" charset="0"/>
            </a:endParaRPr>
          </a:p>
          <a:p>
            <a:pPr algn="l"/>
            <a:r>
              <a:rPr lang="en-US" sz="1800" b="1" i="1" dirty="0" smtClean="0">
                <a:latin typeface="Trebuchet MS" panose="020B0603020202020204" pitchFamily="34" charset="0"/>
              </a:rPr>
              <a:t>management”</a:t>
            </a:r>
            <a:r>
              <a:rPr lang="bg-BG" sz="1800" b="1" i="1" dirty="0" smtClean="0">
                <a:latin typeface="Trebuchet MS" panose="020B0603020202020204" pitchFamily="34" charset="0"/>
              </a:rPr>
              <a:t>.</a:t>
            </a:r>
            <a:endParaRPr lang="ro-RO" sz="1800" b="1" i="1" dirty="0" smtClean="0">
              <a:latin typeface="Trebuchet MS" panose="020B0603020202020204" pitchFamily="34" charset="0"/>
            </a:endParaRPr>
          </a:p>
          <a:p>
            <a:pPr marL="342900" indent="-342900" algn="l">
              <a:buAutoNum type="alphaLcPeriod"/>
            </a:pPr>
            <a:endParaRPr lang="ro-RO" sz="1800" b="1" i="1" dirty="0">
              <a:latin typeface="Trebuchet MS" panose="020B0603020202020204" pitchFamily="34" charset="0"/>
            </a:endParaRPr>
          </a:p>
          <a:p>
            <a:pPr algn="l"/>
            <a:r>
              <a:rPr lang="ro-RO" sz="1800" b="1" dirty="0" smtClean="0">
                <a:latin typeface="Trebuchet MS" panose="020B0603020202020204" pitchFamily="34" charset="0"/>
              </a:rPr>
              <a:t>8. </a:t>
            </a:r>
            <a:r>
              <a:rPr lang="bg-BG" sz="1800" b="1" i="1" dirty="0" smtClean="0">
                <a:latin typeface="Trebuchet MS" panose="020B0603020202020204" pitchFamily="34" charset="0"/>
              </a:rPr>
              <a:t>В </a:t>
            </a:r>
            <a:r>
              <a:rPr lang="bg-BG" sz="1800" b="1" dirty="0" smtClean="0">
                <a:latin typeface="Trebuchet MS" panose="020B0603020202020204" pitchFamily="34" charset="0"/>
              </a:rPr>
              <a:t>раздел </a:t>
            </a:r>
            <a:r>
              <a:rPr lang="bg-BG" sz="1800" b="1" dirty="0">
                <a:latin typeface="Trebuchet MS" panose="020B0603020202020204" pitchFamily="34" charset="0"/>
              </a:rPr>
              <a:t>2.3 </a:t>
            </a:r>
            <a:r>
              <a:rPr lang="ro-RO" sz="1800" b="1" i="1" dirty="0">
                <a:latin typeface="Trebuchet MS" panose="020B0603020202020204" pitchFamily="34" charset="0"/>
              </a:rPr>
              <a:t>Project </a:t>
            </a:r>
            <a:r>
              <a:rPr lang="ro-RO" sz="1800" b="1" i="1" dirty="0" err="1" smtClean="0">
                <a:latin typeface="Trebuchet MS" panose="020B0603020202020204" pitchFamily="34" charset="0"/>
              </a:rPr>
              <a:t>activities</a:t>
            </a:r>
            <a:r>
              <a:rPr lang="bg-BG" sz="1800" b="1" i="1" dirty="0" smtClean="0">
                <a:latin typeface="Trebuchet MS" panose="020B0603020202020204" pitchFamily="34" charset="0"/>
              </a:rPr>
              <a:t> </a:t>
            </a:r>
            <a:r>
              <a:rPr lang="bg-BG" sz="1800" b="1" dirty="0" smtClean="0">
                <a:latin typeface="Trebuchet MS" panose="020B0603020202020204" pitchFamily="34" charset="0"/>
              </a:rPr>
              <a:t>не е описана необходимостта от осъществяване на определени дейности.</a:t>
            </a:r>
            <a:r>
              <a:rPr lang="en-US" sz="1800" b="1" dirty="0" smtClean="0">
                <a:latin typeface="Trebuchet MS" panose="020B0603020202020204" pitchFamily="34" charset="0"/>
              </a:rPr>
              <a:t/>
            </a:r>
            <a:br>
              <a:rPr lang="en-US" sz="1800" b="1" dirty="0" smtClean="0">
                <a:latin typeface="Trebuchet MS" panose="020B0603020202020204" pitchFamily="34" charset="0"/>
              </a:rPr>
            </a:br>
            <a:endParaRPr 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5124" name="Picture 4" descr="https://electionssk1.blob.core.windows.net/photos/expenses%20%28Medium%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66" y="2887145"/>
            <a:ext cx="2971800" cy="198288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836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www.interregrobg.eu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AutoNum type="alphaLcPeriod"/>
            </a:pPr>
            <a:endParaRPr lang="ro-RO" sz="1800" b="1" i="1" dirty="0"/>
          </a:p>
          <a:p>
            <a:pPr algn="l"/>
            <a:endParaRPr lang="ro-RO" sz="1800" b="1" dirty="0"/>
          </a:p>
          <a:p>
            <a:pPr algn="l"/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88" y="1667884"/>
            <a:ext cx="8075933" cy="418770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280" y="6011538"/>
            <a:ext cx="608134" cy="68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400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15026</TotalTime>
  <Words>499</Words>
  <Application>Microsoft Office PowerPoint</Application>
  <PresentationFormat>On-screen Show (4:3)</PresentationFormat>
  <Paragraphs>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Trebuchet MS</vt:lpstr>
      <vt:lpstr>Office Theme</vt:lpstr>
      <vt:lpstr>PowerPoint Presentation</vt:lpstr>
      <vt:lpstr>АДМИНИСТРАТИВНО СЪОТВЕТСТВИЕ</vt:lpstr>
      <vt:lpstr>АДМИНИСТРАТИВНО СЪОТВЕТСТВИЕ  </vt:lpstr>
      <vt:lpstr>АДМИНИСТРАТИВНО СЪОТВЕТСТВИЕ </vt:lpstr>
      <vt:lpstr>ДОПУСТИМОСТ  </vt:lpstr>
      <vt:lpstr>ДОПУСТИМОСТ  </vt:lpstr>
      <vt:lpstr>ФИНАНСОВА И ТЕХНИЧЕСКА ПРОВЕРКА  </vt:lpstr>
      <vt:lpstr>ФИНАНСОВА И ТЕХНИЧЕСКА ПРОВЕРКА</vt:lpstr>
      <vt:lpstr>www.interregrobg.eu  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weekly reports</cp:lastModifiedBy>
  <cp:revision>1060</cp:revision>
  <cp:lastPrinted>2016-02-04T07:32:53Z</cp:lastPrinted>
  <dcterms:created xsi:type="dcterms:W3CDTF">2007-11-21T13:10:07Z</dcterms:created>
  <dcterms:modified xsi:type="dcterms:W3CDTF">2016-02-04T07:33:24Z</dcterms:modified>
</cp:coreProperties>
</file>