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0" r:id="rId2"/>
    <p:sldId id="418" r:id="rId3"/>
    <p:sldId id="416" r:id="rId4"/>
    <p:sldId id="417" r:id="rId5"/>
    <p:sldId id="411" r:id="rId6"/>
    <p:sldId id="414" r:id="rId7"/>
    <p:sldId id="321" r:id="rId8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BCCFE6"/>
    <a:srgbClr val="FC28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23" autoAdjust="0"/>
    <p:restoredTop sz="94070" autoAdjust="0"/>
  </p:normalViewPr>
  <p:slideViewPr>
    <p:cSldViewPr>
      <p:cViewPr varScale="1">
        <p:scale>
          <a:sx n="71" d="100"/>
          <a:sy n="71" d="100"/>
        </p:scale>
        <p:origin x="148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553" cy="495612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532" y="1"/>
            <a:ext cx="2945553" cy="495612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03.02.2016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427"/>
            <a:ext cx="2945553" cy="495612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532" y="9429427"/>
            <a:ext cx="2945553" cy="495612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553" cy="495612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532" y="1"/>
            <a:ext cx="2945553" cy="495612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03.02.2016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17" tIns="45559" rIns="91117" bIns="45559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132" y="4716312"/>
            <a:ext cx="5439412" cy="4465309"/>
          </a:xfrm>
          <a:prstGeom prst="rect">
            <a:avLst/>
          </a:prstGeom>
        </p:spPr>
        <p:txBody>
          <a:bodyPr vert="horz" lIns="91117" tIns="45559" rIns="91117" bIns="4555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427"/>
            <a:ext cx="2945553" cy="495612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532" y="9429427"/>
            <a:ext cx="2945553" cy="495612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198433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733445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356338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0214363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944135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16970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mailto:MKovchazova@mrrb.government.b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RPopova@mrrb.government.bg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365" name="Picture 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180975"/>
            <a:ext cx="182880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C:\Users\Filip\Desktop\fisiere cdr si materiale promovare\VIM elements\1. european union ERD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28600"/>
            <a:ext cx="1371600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495300" y="1676400"/>
            <a:ext cx="8229600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Предоставяне на национално </a:t>
            </a:r>
            <a:r>
              <a:rPr lang="bg-BG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съфинансиране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algn="ctr">
              <a:lnSpc>
                <a:spcPct val="90000"/>
              </a:lnSpc>
              <a:defRPr/>
            </a:pPr>
            <a:r>
              <a:rPr lang="bg-BG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верификация на разходите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</a:t>
            </a:r>
            <a:r>
              <a:rPr lang="bg-BG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</a:t>
            </a:r>
            <a:r>
              <a:rPr lang="bg-BG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ърво </a:t>
            </a:r>
            <a:r>
              <a:rPr lang="bg-BG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ниво на </a:t>
            </a:r>
            <a:r>
              <a:rPr lang="bg-BG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контрол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)</a:t>
            </a:r>
            <a:r>
              <a:rPr lang="bg-BG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>
              <a:lnSpc>
                <a:spcPct val="90000"/>
              </a:lnSpc>
              <a:defRPr/>
            </a:pPr>
            <a:r>
              <a:rPr lang="bg-BG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 българските партньори</a:t>
            </a:r>
            <a:endParaRPr lang="bg-BG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>
              <a:lnSpc>
                <a:spcPct val="90000"/>
              </a:lnSpc>
              <a:defRPr/>
            </a:pPr>
            <a:endParaRPr 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943100" y="5410200"/>
            <a:ext cx="5257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bg-BG" sz="2000" b="1" dirty="0" smtClean="0">
                <a:solidFill>
                  <a:srgbClr val="0070C0"/>
                </a:solidFill>
                <a:latin typeface="+mn-lt"/>
              </a:rPr>
              <a:t>Информационен ден по Втората покана за проектни предложения </a:t>
            </a:r>
          </a:p>
          <a:p>
            <a:pPr algn="ctr">
              <a:lnSpc>
                <a:spcPct val="90000"/>
              </a:lnSpc>
            </a:pPr>
            <a:r>
              <a:rPr lang="bg-BG" sz="2000" b="1" dirty="0" smtClean="0">
                <a:solidFill>
                  <a:srgbClr val="0070C0"/>
                </a:solidFill>
                <a:latin typeface="+mn-lt"/>
              </a:rPr>
              <a:t> 05 Февруари 2016 г., гр. Добрич, </a:t>
            </a:r>
            <a:endParaRPr lang="bg-BG" sz="2000" b="1" dirty="0">
              <a:solidFill>
                <a:srgbClr val="0070C0"/>
              </a:solidFill>
              <a:latin typeface="+mn-lt"/>
            </a:endParaRPr>
          </a:p>
          <a:p>
            <a:pPr algn="ctr">
              <a:lnSpc>
                <a:spcPct val="90000"/>
              </a:lnSpc>
            </a:pPr>
            <a:r>
              <a:rPr lang="bg-BG" sz="2000" b="1" dirty="0" smtClean="0">
                <a:solidFill>
                  <a:srgbClr val="0070C0"/>
                </a:solidFill>
                <a:latin typeface="+mn-lt"/>
              </a:rPr>
              <a:t>18 Февруари</a:t>
            </a:r>
            <a:r>
              <a:rPr lang="en-US" sz="2000" b="1" dirty="0" smtClean="0">
                <a:solidFill>
                  <a:srgbClr val="0070C0"/>
                </a:solidFill>
                <a:latin typeface="+mn-lt"/>
              </a:rPr>
              <a:t> 201</a:t>
            </a:r>
            <a:r>
              <a:rPr lang="bg-BG" sz="2000" b="1" dirty="0" smtClean="0">
                <a:solidFill>
                  <a:srgbClr val="0070C0"/>
                </a:solidFill>
                <a:latin typeface="+mn-lt"/>
              </a:rPr>
              <a:t>6 г., гр. Плевен</a:t>
            </a:r>
            <a:endParaRPr lang="en-US" sz="2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050" y="459581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\\mrrb-nfs\GD_TCM\xChangeFiles\ETCNP_Dept\Logos\INTERREG V-A Ro-B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665" y="3913187"/>
            <a:ext cx="2892425" cy="134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6" descr="C:\Users\Filip\Desktop\fisiere cdr si materiale promovare\VIM elements\1. european union ERD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52400"/>
            <a:ext cx="1143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Content Placeholder 1"/>
          <p:cNvSpPr>
            <a:spLocks noGrp="1"/>
          </p:cNvSpPr>
          <p:nvPr>
            <p:ph idx="4294967295"/>
          </p:nvPr>
        </p:nvSpPr>
        <p:spPr>
          <a:xfrm>
            <a:off x="381000" y="1447800"/>
            <a:ext cx="8305800" cy="5181600"/>
          </a:xfrm>
        </p:spPr>
        <p:txBody>
          <a:bodyPr/>
          <a:lstStyle/>
          <a:p>
            <a:pPr lvl="1" algn="just">
              <a:buFont typeface="Wingdings" panose="05000000000000000000" pitchFamily="2" charset="2"/>
              <a:buChar char="Ø"/>
            </a:pPr>
            <a:r>
              <a:rPr lang="bg-BG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Съгласно </a:t>
            </a:r>
            <a:r>
              <a:rPr lang="bg-BG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Решение на </a:t>
            </a:r>
            <a:r>
              <a:rPr lang="bg-BG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Министерски Съвет </a:t>
            </a:r>
            <a:r>
              <a:rPr lang="bg-BG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№ 156/21.03.2014 г. </a:t>
            </a:r>
            <a:r>
              <a:rPr lang="ru-RU" sz="2000" b="1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Главна</a:t>
            </a:r>
            <a:r>
              <a:rPr lang="ru-RU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дирекция «Управление </a:t>
            </a:r>
            <a:r>
              <a:rPr lang="ru-RU" sz="2000" b="1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на </a:t>
            </a:r>
            <a:r>
              <a:rPr lang="ru-RU" sz="2000" b="1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териториалното</a:t>
            </a:r>
            <a:r>
              <a:rPr lang="ru-RU" sz="2000" b="1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сътрудничество</a:t>
            </a:r>
            <a:r>
              <a:rPr lang="ru-RU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» 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е 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определена за </a:t>
            </a:r>
            <a:r>
              <a:rPr lang="bg-BG" sz="2000" b="1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</a:t>
            </a:r>
            <a:r>
              <a:rPr lang="bg-BG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ационален </a:t>
            </a:r>
            <a:r>
              <a:rPr lang="bg-BG" sz="2000" b="1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орган </a:t>
            </a:r>
            <a:r>
              <a:rPr lang="bg-BG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по програмата за ТГС </a:t>
            </a:r>
            <a:r>
              <a:rPr lang="bg-BG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„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ИНТЕРРЕГ V-A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Румъния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-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България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2014-2020 година</a:t>
            </a:r>
            <a:r>
              <a:rPr lang="en-US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”</a:t>
            </a:r>
            <a:r>
              <a:rPr lang="bg-BG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;</a:t>
            </a:r>
          </a:p>
          <a:p>
            <a:pPr marL="457200" lvl="1" indent="0" algn="just">
              <a:buNone/>
            </a:pPr>
            <a:endParaRPr lang="ru-RU" sz="2000" dirty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ГД УТС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отговаря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за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своевременното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предоставяне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b="1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националното</a:t>
            </a:r>
            <a:r>
              <a:rPr lang="ru-RU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съфинансирането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българските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партньори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(</a:t>
            </a:r>
            <a:r>
              <a:rPr lang="bg-BG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сключване на договори и изплащане на националното </a:t>
            </a:r>
            <a:r>
              <a:rPr lang="bg-BG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съ-финансиране</a:t>
            </a:r>
            <a:r>
              <a:rPr lang="en-US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)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;</a:t>
            </a:r>
          </a:p>
          <a:p>
            <a:pPr marL="457200" lvl="1" indent="0" algn="just">
              <a:buNone/>
            </a:pPr>
            <a:endParaRPr lang="ru-RU" sz="2000" dirty="0" smtClean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ГД УТС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отговаря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за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осигуряване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навременна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верификация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(</a:t>
            </a:r>
            <a:r>
              <a:rPr lang="bg-BG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първо ниво на контрол</a:t>
            </a:r>
            <a:r>
              <a:rPr lang="en-US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)</a:t>
            </a:r>
            <a:r>
              <a:rPr lang="bg-BG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на разходите на българските партньори;</a:t>
            </a:r>
          </a:p>
          <a:p>
            <a:pPr marL="457200" lvl="1" indent="0" algn="just">
              <a:buNone/>
            </a:pPr>
            <a:endParaRPr lang="bg-BG" sz="2000" dirty="0" smtClean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bg-BG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ГД УТС отговаря за администриране на </a:t>
            </a:r>
            <a:r>
              <a:rPr lang="bg-BG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нередностите</a:t>
            </a:r>
            <a:r>
              <a:rPr lang="bg-BG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, извършени на територията на Република България;</a:t>
            </a:r>
            <a:endParaRPr lang="ru-RU" sz="2000" dirty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marL="457200" lvl="1" indent="0" algn="just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just">
              <a:buNone/>
            </a:pPr>
            <a:endParaRPr lang="en-US" sz="2000" dirty="0">
              <a:latin typeface="Trebuchet MS" pitchFamily="34" charset="0"/>
            </a:endParaRPr>
          </a:p>
          <a:p>
            <a:pPr marL="457200" lvl="1" indent="0" algn="just">
              <a:buNone/>
            </a:pPr>
            <a:endParaRPr lang="en-US" sz="2000" dirty="0" smtClean="0">
              <a:latin typeface="Trebuchet MS" pitchFamily="34" charset="0"/>
            </a:endParaRPr>
          </a:p>
          <a:p>
            <a:pPr marL="457200" lvl="1" indent="0" algn="just">
              <a:buNone/>
            </a:pPr>
            <a:r>
              <a:rPr lang="en-US" sz="2000" dirty="0" smtClean="0">
                <a:latin typeface="Trebuchet MS" pitchFamily="34" charset="0"/>
              </a:rPr>
              <a:t>                                                       </a:t>
            </a:r>
          </a:p>
          <a:p>
            <a:pPr marL="457200" lvl="1" indent="0" algn="just">
              <a:buNone/>
            </a:pPr>
            <a:r>
              <a:rPr lang="en-US" sz="2000" dirty="0" smtClean="0">
                <a:latin typeface="Trebuchet MS" pitchFamily="34" charset="0"/>
              </a:rPr>
              <a:t>                    </a:t>
            </a:r>
          </a:p>
          <a:p>
            <a:pPr lvl="1"/>
            <a:endParaRPr lang="en-US" dirty="0" smtClean="0">
              <a:latin typeface="Trebuchet MS" pitchFamily="34" charset="0"/>
            </a:endParaRPr>
          </a:p>
          <a:p>
            <a:endParaRPr lang="en-US" dirty="0" smtClean="0">
              <a:latin typeface="Trebuchet MS" pitchFamily="34" charset="0"/>
            </a:endParaRPr>
          </a:p>
          <a:p>
            <a:endParaRPr lang="en-US" dirty="0" smtClean="0">
              <a:latin typeface="Trebuchet MS" pitchFamily="34" charset="0"/>
            </a:endParaRPr>
          </a:p>
        </p:txBody>
      </p:sp>
      <p:sp>
        <p:nvSpPr>
          <p:cNvPr id="17411" name="Title 2"/>
          <p:cNvSpPr>
            <a:spLocks noGrp="1"/>
          </p:cNvSpPr>
          <p:nvPr>
            <p:ph type="title" idx="4294967295"/>
          </p:nvPr>
        </p:nvSpPr>
        <p:spPr>
          <a:xfrm>
            <a:off x="1524000" y="304800"/>
            <a:ext cx="5562600" cy="900113"/>
          </a:xfrm>
        </p:spPr>
        <p:txBody>
          <a:bodyPr/>
          <a:lstStyle/>
          <a:p>
            <a:r>
              <a:rPr lang="bg-BG" sz="2400" b="1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Отговорности на Националния орган по програмата</a:t>
            </a:r>
            <a:endParaRPr lang="en-US" sz="2400" b="1" dirty="0">
              <a:solidFill>
                <a:srgbClr val="0070C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6464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6" descr="C:\Users\Filip\Desktop\fisiere cdr si materiale promovare\VIM elements\1. european union ERD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52400"/>
            <a:ext cx="1143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Content Placeholder 1"/>
          <p:cNvSpPr>
            <a:spLocks noGrp="1"/>
          </p:cNvSpPr>
          <p:nvPr>
            <p:ph idx="4294967295"/>
          </p:nvPr>
        </p:nvSpPr>
        <p:spPr>
          <a:xfrm>
            <a:off x="381000" y="1447800"/>
            <a:ext cx="8305800" cy="4953000"/>
          </a:xfrm>
        </p:spPr>
        <p:txBody>
          <a:bodyPr/>
          <a:lstStyle/>
          <a:p>
            <a:pPr lvl="1" algn="just">
              <a:buFont typeface="Wingdings" panose="05000000000000000000" pitchFamily="2" charset="2"/>
              <a:buChar char="Ø"/>
            </a:pPr>
            <a:r>
              <a:rPr lang="ru-RU" sz="2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Размерът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съфинансирането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, ко</a:t>
            </a:r>
            <a:r>
              <a:rPr lang="en-US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e</a:t>
            </a:r>
            <a:r>
              <a:rPr lang="bg-BG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т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о </a:t>
            </a:r>
            <a:r>
              <a:rPr lang="ru-RU" sz="2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българските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партньори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получават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 е </a:t>
            </a:r>
            <a:r>
              <a:rPr lang="ru-RU" sz="2000" b="1" dirty="0">
                <a:solidFill>
                  <a:srgbClr val="0070C0"/>
                </a:solidFill>
                <a:cs typeface="Times New Roman" panose="02020603050405020304" pitchFamily="18" charset="0"/>
              </a:rPr>
              <a:t>13 % от бюджета на </a:t>
            </a:r>
            <a:r>
              <a:rPr lang="ru-RU" sz="20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всеки</a:t>
            </a:r>
            <a:r>
              <a:rPr lang="ru-RU" sz="20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партньор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(</a:t>
            </a:r>
            <a:r>
              <a:rPr lang="ru-RU" sz="2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бюджетът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 на проекта се </a:t>
            </a:r>
            <a:r>
              <a:rPr lang="ru-RU" sz="2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формира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 от 85% средства от ЕФРР, 13 % </a:t>
            </a:r>
            <a:r>
              <a:rPr lang="ru-RU" sz="2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национално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съфинансиране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предоставено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 от </a:t>
            </a:r>
            <a:r>
              <a:rPr lang="ru-RU" sz="2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държавата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 и 2% </a:t>
            </a:r>
            <a:r>
              <a:rPr lang="ru-RU" sz="2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собствен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 принос от </a:t>
            </a:r>
            <a:r>
              <a:rPr lang="ru-RU" sz="2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бенефициентите</a:t>
            </a:r>
            <a:r>
              <a:rPr lang="en-US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)</a:t>
            </a:r>
            <a:endParaRPr lang="ru-RU" sz="2000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Договорите 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за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национално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съфинансиране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с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българските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партньори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се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сключват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2000" b="1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след </a:t>
            </a:r>
            <a:r>
              <a:rPr lang="ru-RU" sz="2000" b="1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като</a:t>
            </a:r>
            <a:r>
              <a:rPr lang="ru-RU" sz="2000" b="1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бъде</a:t>
            </a:r>
            <a:r>
              <a:rPr lang="ru-RU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сключен</a:t>
            </a:r>
            <a:r>
              <a:rPr lang="ru-RU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основният</a:t>
            </a:r>
            <a:r>
              <a:rPr lang="ru-RU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договор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за субсидия между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Управляващия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орган и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водещия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партньор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;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Българските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партньори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следва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да </a:t>
            </a:r>
            <a:r>
              <a:rPr lang="ru-RU" sz="2000" b="1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подадат</a:t>
            </a:r>
            <a:r>
              <a:rPr lang="ru-RU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в </a:t>
            </a:r>
            <a:r>
              <a:rPr lang="ru-RU" sz="2000" b="1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Националния</a:t>
            </a:r>
            <a:r>
              <a:rPr lang="ru-RU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орган </a:t>
            </a:r>
            <a:r>
              <a:rPr lang="ru-RU" sz="2000" b="1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изискуемите</a:t>
            </a:r>
            <a:r>
              <a:rPr lang="ru-RU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документ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; 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Образецът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на 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договора </a:t>
            </a:r>
            <a:r>
              <a:rPr lang="bg-BG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за предоставяне на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национално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съфинансиране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е част </a:t>
            </a:r>
            <a:r>
              <a:rPr lang="ru-RU" sz="2000" b="1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от пакета с </a:t>
            </a:r>
            <a:r>
              <a:rPr lang="ru-RU" sz="2000" b="1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документи</a:t>
            </a:r>
            <a:r>
              <a:rPr lang="ru-RU" sz="2000" b="1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за </a:t>
            </a:r>
            <a:r>
              <a:rPr lang="ru-RU" sz="2000" b="1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предоставяне</a:t>
            </a:r>
            <a:r>
              <a:rPr lang="ru-RU" sz="2000" b="1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b="1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националното</a:t>
            </a:r>
            <a:r>
              <a:rPr lang="ru-RU" sz="2000" b="1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съфинансиране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solidFill>
                  <a:srgbClr val="0070C0"/>
                </a:solidFill>
                <a:cs typeface="Times New Roman" panose="02020603050405020304" pitchFamily="18" charset="0"/>
              </a:rPr>
              <a:t>който</a:t>
            </a:r>
            <a:r>
              <a:rPr lang="ru-RU" sz="20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 е </a:t>
            </a:r>
            <a:r>
              <a:rPr lang="ru-RU" sz="2000" dirty="0" err="1" smtClean="0">
                <a:solidFill>
                  <a:srgbClr val="0070C0"/>
                </a:solidFill>
                <a:cs typeface="Times New Roman" panose="02020603050405020304" pitchFamily="18" charset="0"/>
              </a:rPr>
              <a:t>публикуван</a:t>
            </a:r>
            <a:r>
              <a:rPr lang="ru-RU" sz="20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на </a:t>
            </a:r>
            <a:r>
              <a:rPr lang="ru-RU" sz="2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страницата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програмата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; </a:t>
            </a:r>
          </a:p>
          <a:p>
            <a:pPr marL="457200" lvl="1" indent="0" algn="just">
              <a:buNone/>
            </a:pPr>
            <a:endParaRPr lang="ru-RU" sz="2400" dirty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marL="457200" lvl="1" indent="0" algn="just">
              <a:buNone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just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</a:p>
          <a:p>
            <a:pPr marL="457200" lvl="1" indent="0" algn="just">
              <a:buNone/>
            </a:pPr>
            <a:r>
              <a:rPr lang="en-US" sz="2000" dirty="0" smtClean="0">
                <a:latin typeface="Trebuchet MS" pitchFamily="34" charset="0"/>
              </a:rPr>
              <a:t>                    </a:t>
            </a:r>
          </a:p>
          <a:p>
            <a:pPr lvl="1"/>
            <a:endParaRPr lang="en-US" dirty="0" smtClean="0">
              <a:latin typeface="Trebuchet MS" pitchFamily="34" charset="0"/>
            </a:endParaRPr>
          </a:p>
          <a:p>
            <a:endParaRPr lang="en-US" dirty="0" smtClean="0">
              <a:latin typeface="Trebuchet MS" pitchFamily="34" charset="0"/>
            </a:endParaRPr>
          </a:p>
          <a:p>
            <a:endParaRPr lang="en-US" dirty="0" smtClean="0">
              <a:latin typeface="Trebuchet MS" pitchFamily="34" charset="0"/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 bwMode="auto">
          <a:xfrm>
            <a:off x="1524000" y="304800"/>
            <a:ext cx="5562600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bg-BG" sz="2400" b="1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Договори за предоставяне на </a:t>
            </a:r>
            <a:br>
              <a:rPr lang="bg-BG" sz="2400" b="1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</a:br>
            <a:r>
              <a:rPr lang="bg-BG" sz="2400" b="1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национално </a:t>
            </a:r>
            <a:r>
              <a:rPr lang="bg-BG" sz="2400" b="1" dirty="0" err="1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съфинансиране</a:t>
            </a:r>
            <a:endParaRPr lang="en-US" sz="2400" b="1" dirty="0">
              <a:solidFill>
                <a:srgbClr val="0070C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13714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1447800"/>
            <a:ext cx="83058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rgbClr val="0070C0"/>
              </a:solidFill>
              <a:latin typeface="+mn-lt"/>
              <a:ea typeface="+mj-ea"/>
              <a:cs typeface="Times New Roman" panose="02020603050405020304" pitchFamily="18" charset="0"/>
            </a:endParaRPr>
          </a:p>
          <a:p>
            <a:pPr marL="800100" lvl="1" indent="-342900" algn="just">
              <a:buFont typeface="Wingdings" panose="05000000000000000000" pitchFamily="2" charset="2"/>
              <a:buChar char="Ø"/>
            </a:pPr>
            <a:r>
              <a:rPr lang="ru-RU" sz="2000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Националният</a:t>
            </a:r>
            <a:r>
              <a:rPr lang="ru-RU" sz="2000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орган </a:t>
            </a:r>
            <a:r>
              <a:rPr lang="ru-RU" sz="2000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извършва</a:t>
            </a:r>
            <a:r>
              <a:rPr lang="ru-RU" sz="2000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две </a:t>
            </a:r>
            <a:r>
              <a:rPr lang="ru-RU" sz="2000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плащания</a:t>
            </a:r>
            <a:r>
              <a:rPr lang="ru-RU" sz="2000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по договора за </a:t>
            </a:r>
            <a:r>
              <a:rPr lang="ru-RU" sz="2000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национално</a:t>
            </a:r>
            <a:r>
              <a:rPr lang="ru-RU" sz="2000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съфинасиране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- </a:t>
            </a:r>
            <a:r>
              <a:rPr lang="ru-RU" sz="2000" b="1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авансово</a:t>
            </a:r>
            <a:r>
              <a:rPr lang="ru-RU" sz="2000" b="1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и </a:t>
            </a:r>
            <a:r>
              <a:rPr lang="ru-RU" sz="2000" b="1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финално</a:t>
            </a:r>
            <a:r>
              <a:rPr lang="ru-RU" sz="2000" b="1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;</a:t>
            </a:r>
          </a:p>
          <a:p>
            <a:pPr lvl="1" algn="just"/>
            <a:endParaRPr lang="ru-RU" sz="2000" b="1" dirty="0" smtClean="0">
              <a:solidFill>
                <a:srgbClr val="0070C0"/>
              </a:solidFill>
              <a:latin typeface="+mn-lt"/>
              <a:ea typeface="+mj-ea"/>
              <a:cs typeface="Times New Roman" panose="02020603050405020304" pitchFamily="18" charset="0"/>
            </a:endParaRPr>
          </a:p>
          <a:p>
            <a:pPr marL="800100" lvl="1" indent="-342900" algn="just">
              <a:buFont typeface="Wingdings" panose="05000000000000000000" pitchFamily="2" charset="2"/>
              <a:buChar char="Ø"/>
            </a:pPr>
            <a:r>
              <a:rPr lang="ru-RU" sz="2000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Авансовото</a:t>
            </a:r>
            <a:r>
              <a:rPr lang="ru-RU" sz="2000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плащане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е </a:t>
            </a:r>
            <a:r>
              <a:rPr lang="ru-RU" sz="2000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в размер до </a:t>
            </a:r>
            <a:r>
              <a:rPr lang="ru-RU" sz="2000" b="1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80% от </a:t>
            </a:r>
            <a:r>
              <a:rPr lang="ru-RU" sz="2000" b="1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стойността</a:t>
            </a:r>
            <a:r>
              <a:rPr lang="ru-RU" sz="2000" b="1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b="1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сключения</a:t>
            </a:r>
            <a:r>
              <a:rPr lang="ru-RU" sz="2000" b="1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договор за </a:t>
            </a:r>
            <a:r>
              <a:rPr lang="ru-RU" sz="2000" b="1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предоставяне</a:t>
            </a:r>
            <a:r>
              <a:rPr lang="ru-RU" sz="2000" b="1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b="1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национално</a:t>
            </a:r>
            <a:r>
              <a:rPr lang="ru-RU" sz="2000" b="1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съфинансиране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и се </a:t>
            </a:r>
            <a:r>
              <a:rPr lang="ru-RU" sz="2000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изплаща</a:t>
            </a:r>
            <a:r>
              <a:rPr lang="ru-RU" sz="2000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след </a:t>
            </a:r>
            <a:r>
              <a:rPr lang="ru-RU" sz="2000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подаване</a:t>
            </a:r>
            <a:r>
              <a:rPr lang="ru-RU" sz="2000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искане</a:t>
            </a:r>
            <a:r>
              <a:rPr lang="ru-RU" sz="2000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за </a:t>
            </a:r>
            <a:r>
              <a:rPr lang="ru-RU" sz="2000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авансово</a:t>
            </a:r>
            <a:r>
              <a:rPr lang="ru-RU" sz="2000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плащане</a:t>
            </a:r>
            <a:r>
              <a:rPr lang="ru-RU" sz="2000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от страна на </a:t>
            </a:r>
            <a:r>
              <a:rPr lang="ru-RU" sz="2000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партньора</a:t>
            </a:r>
            <a:r>
              <a:rPr lang="ru-RU" sz="2000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;</a:t>
            </a:r>
          </a:p>
          <a:p>
            <a:pPr lvl="1" algn="just"/>
            <a:endParaRPr lang="ru-RU" sz="2000" dirty="0">
              <a:solidFill>
                <a:srgbClr val="0070C0"/>
              </a:solidFill>
              <a:latin typeface="+mn-lt"/>
              <a:ea typeface="+mj-ea"/>
              <a:cs typeface="Times New Roman" panose="02020603050405020304" pitchFamily="18" charset="0"/>
            </a:endParaRP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ru-RU" sz="2000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Размерът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сумата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финалното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плащане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е до </a:t>
            </a:r>
            <a:r>
              <a:rPr lang="ru-RU" sz="2000" b="1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20% 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и се </a:t>
            </a:r>
            <a:r>
              <a:rPr lang="ru-RU" sz="2000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определя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пропорционално</a:t>
            </a:r>
            <a:r>
              <a:rPr lang="ru-RU" sz="2000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на размера на </a:t>
            </a:r>
            <a:r>
              <a:rPr lang="ru-RU" sz="2000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сертифицираните</a:t>
            </a:r>
            <a:r>
              <a:rPr lang="ru-RU" sz="2000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разходи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партньора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за </a:t>
            </a:r>
            <a:r>
              <a:rPr lang="ru-RU" sz="2000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национално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съфинансиране</a:t>
            </a:r>
            <a:r>
              <a:rPr lang="ru-RU" sz="2000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след </a:t>
            </a:r>
            <a:r>
              <a:rPr lang="ru-RU" sz="2000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приспадане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отпуснатото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авансово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плащане</a:t>
            </a:r>
            <a:r>
              <a:rPr lang="ru-RU" sz="2000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1524000" y="304800"/>
            <a:ext cx="5562600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bg-BG" sz="2400" b="1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Плащания по договор за</a:t>
            </a:r>
            <a:br>
              <a:rPr lang="bg-BG" sz="2400" b="1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</a:br>
            <a:r>
              <a:rPr lang="bg-BG" sz="2400" b="1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национално </a:t>
            </a:r>
            <a:r>
              <a:rPr lang="bg-BG" sz="2400" b="1" dirty="0" err="1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съфинансиране</a:t>
            </a:r>
            <a:endParaRPr lang="en-US" sz="2400" b="1" dirty="0">
              <a:solidFill>
                <a:srgbClr val="0070C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935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6" descr="C:\Users\Filip\Desktop\fisiere cdr si materiale promovare\VIM elements\1. european union ERD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52400"/>
            <a:ext cx="1143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Content Placeholder 1"/>
          <p:cNvSpPr>
            <a:spLocks noGrp="1"/>
          </p:cNvSpPr>
          <p:nvPr>
            <p:ph idx="4294967295"/>
          </p:nvPr>
        </p:nvSpPr>
        <p:spPr>
          <a:xfrm>
            <a:off x="381000" y="1204912"/>
            <a:ext cx="8229600" cy="5424488"/>
          </a:xfrm>
        </p:spPr>
        <p:txBody>
          <a:bodyPr/>
          <a:lstStyle/>
          <a:p>
            <a:pPr lvl="1" algn="just">
              <a:buFont typeface="Wingdings" panose="05000000000000000000" pitchFamily="2" charset="2"/>
              <a:buChar char="Ø"/>
            </a:pP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Първо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ниво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контрол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е проверка 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законността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и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редовността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декларираните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разходи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от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всеки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български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бенефициент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участващ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в проект,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съфинансиран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от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Европейската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общност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и на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съвместимостта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тези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разходи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с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правилата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Общността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и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националните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правила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.</a:t>
            </a:r>
          </a:p>
          <a:p>
            <a:pPr marL="457200" lvl="1" indent="0" algn="just">
              <a:buNone/>
            </a:pPr>
            <a:endParaRPr lang="bg-BG" sz="2000" dirty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Извършването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първо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ниво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контрол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се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регламентира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от чл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. 23. т. 4 от Регламент (ЕС) № 1299/2013 на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Европейския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парламент и на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Съвета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от 17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декември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2013 г. </a:t>
            </a:r>
            <a:endParaRPr lang="ru-RU" sz="2000" dirty="0" smtClean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marL="457200" lvl="1" indent="0" algn="just">
              <a:buNone/>
            </a:pPr>
            <a:endParaRPr lang="ru-RU" sz="2000" dirty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Раздел 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2, чл. 7, ал. 1 и  ал. 2 т. 1 от Постановление на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Министерски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Съвет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 № 247 от 14 август 2014 г. 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- </a:t>
            </a:r>
            <a:r>
              <a:rPr lang="ru-RU" sz="2000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министърът</a:t>
            </a:r>
            <a:r>
              <a:rPr lang="ru-RU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регионалното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развитие и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благоустройството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възлага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извършването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проверките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по чл. 125, параграф 4, буква "а" от Регламент (ЕС) № 1303/2013 на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територията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Република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България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("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първо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ниво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контрол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") за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програмите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Европейския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съюз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за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териториално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сътрудничество</a:t>
            </a:r>
            <a:r>
              <a:rPr lang="ru-RU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.</a:t>
            </a:r>
            <a:r>
              <a:rPr lang="en-US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endParaRPr lang="bg-BG" sz="2000" dirty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marL="457200" lvl="1" indent="0" algn="just">
              <a:buNone/>
            </a:pPr>
            <a:r>
              <a:rPr lang="en-US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   </a:t>
            </a:r>
            <a:endParaRPr lang="bg-BG" sz="2000" dirty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marL="457200" lvl="1" indent="0" algn="just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</a:p>
          <a:p>
            <a:pPr lvl="1"/>
            <a:endParaRPr lang="en-US" sz="2000" dirty="0" smtClean="0">
              <a:latin typeface="Trebuchet MS" pitchFamily="34" charset="0"/>
            </a:endParaRPr>
          </a:p>
          <a:p>
            <a:endParaRPr lang="en-US" dirty="0" smtClean="0">
              <a:latin typeface="Trebuchet MS" pitchFamily="34" charset="0"/>
            </a:endParaRPr>
          </a:p>
          <a:p>
            <a:endParaRPr lang="en-US" dirty="0" smtClean="0">
              <a:latin typeface="Trebuchet MS" pitchFamily="34" charset="0"/>
            </a:endParaRPr>
          </a:p>
        </p:txBody>
      </p:sp>
      <p:sp>
        <p:nvSpPr>
          <p:cNvPr id="17411" name="Title 2"/>
          <p:cNvSpPr>
            <a:spLocks noGrp="1"/>
          </p:cNvSpPr>
          <p:nvPr>
            <p:ph type="title" idx="4294967295"/>
          </p:nvPr>
        </p:nvSpPr>
        <p:spPr>
          <a:xfrm>
            <a:off x="1371599" y="152399"/>
            <a:ext cx="5715001" cy="1052513"/>
          </a:xfrm>
        </p:spPr>
        <p:txBody>
          <a:bodyPr/>
          <a:lstStyle/>
          <a:p>
            <a:r>
              <a:rPr lang="bg-BG" sz="24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Нормативна база на </a:t>
            </a:r>
            <a:br>
              <a:rPr lang="bg-BG" sz="24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</a:br>
            <a:r>
              <a:rPr lang="bg-BG" sz="2400" b="1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първо </a:t>
            </a:r>
            <a:r>
              <a:rPr lang="bg-BG" sz="24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ниво на контрол</a:t>
            </a:r>
            <a:endParaRPr lang="en-US" sz="2400" b="1" dirty="0">
              <a:solidFill>
                <a:srgbClr val="0070C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0122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6" descr="C:\Users\Filip\Desktop\fisiere cdr si materiale promovare\VIM elements\1. european union ERD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52400"/>
            <a:ext cx="1143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Content Placeholder 1"/>
          <p:cNvSpPr>
            <a:spLocks noGrp="1"/>
          </p:cNvSpPr>
          <p:nvPr>
            <p:ph idx="4294967295"/>
          </p:nvPr>
        </p:nvSpPr>
        <p:spPr>
          <a:xfrm>
            <a:off x="381000" y="1241784"/>
            <a:ext cx="8382000" cy="5387616"/>
          </a:xfrm>
        </p:spPr>
        <p:txBody>
          <a:bodyPr/>
          <a:lstStyle/>
          <a:p>
            <a:pPr lvl="1" algn="just">
              <a:buFont typeface="Wingdings" panose="05000000000000000000" pitchFamily="2" charset="2"/>
              <a:buChar char="Ø"/>
            </a:pPr>
            <a:r>
              <a:rPr lang="bg-BG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За програмния период 2014 -2020 първо ниво на контрол по програмата ще се извършва от юридическо лице, избрано по реда на възлагането във връзка със Закона за обществените </a:t>
            </a:r>
            <a:r>
              <a:rPr lang="bg-BG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поръчки </a:t>
            </a:r>
            <a:r>
              <a:rPr lang="en-US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(</a:t>
            </a:r>
            <a:r>
              <a:rPr lang="bg-BG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ДЗЗД "Консултанти за ПНК“</a:t>
            </a:r>
            <a:r>
              <a:rPr lang="en-US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)</a:t>
            </a:r>
            <a:r>
              <a:rPr lang="bg-BG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; </a:t>
            </a:r>
          </a:p>
          <a:p>
            <a:pPr lvl="1" algn="just">
              <a:buFont typeface="Wingdings" panose="05000000000000000000" pitchFamily="2" charset="2"/>
              <a:buChar char="Ø"/>
            </a:pPr>
            <a:endParaRPr lang="bg-BG" sz="2000" dirty="0" smtClean="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bg-BG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Разходите за първо ниво на контрол се изплащат от приоритетна ос Техническа помощ на програмата;</a:t>
            </a:r>
          </a:p>
          <a:p>
            <a:pPr marL="457200" lvl="1" indent="0" algn="just">
              <a:buNone/>
            </a:pPr>
            <a:endParaRPr lang="bg-BG" sz="2000" dirty="0" smtClean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bg-BG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Подробните </a:t>
            </a:r>
            <a:r>
              <a:rPr lang="bg-BG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правила за изпълнението на проектите, включително процедурата за определяне на контрольори, са описани в </a:t>
            </a:r>
            <a:r>
              <a:rPr lang="bg-BG" sz="2000" b="1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Наръчника за изпълнение на проекти, публикуван на страницата на </a:t>
            </a:r>
            <a:r>
              <a:rPr lang="bg-BG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програмата</a:t>
            </a:r>
            <a:r>
              <a:rPr lang="bg-BG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;</a:t>
            </a:r>
          </a:p>
          <a:p>
            <a:pPr marL="457200" lvl="1" indent="0" algn="just">
              <a:buNone/>
            </a:pPr>
            <a:endParaRPr lang="bg-BG" sz="2000" dirty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bg-BG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Важно! </a:t>
            </a:r>
            <a:r>
              <a:rPr lang="bg-BG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Графикът </a:t>
            </a:r>
            <a:r>
              <a:rPr lang="bg-BG" sz="2000" b="1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за представяне на искания за извършване на първо ниво на контрол се представя в етапа на предварително договаряне и не се отразява </a:t>
            </a:r>
            <a:r>
              <a:rPr lang="bg-BG" sz="2000" b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във формуляра за кандидатстване</a:t>
            </a:r>
            <a:r>
              <a:rPr lang="bg-BG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.</a:t>
            </a:r>
            <a:endParaRPr lang="bg-BG" sz="2000" dirty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marL="457200" lvl="1" indent="0" algn="just">
              <a:buNone/>
            </a:pPr>
            <a:r>
              <a:rPr 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rebuchet MS" pitchFamily="34" charset="0"/>
            </a:endParaRPr>
          </a:p>
          <a:p>
            <a:endParaRPr lang="en-US" dirty="0" smtClean="0">
              <a:latin typeface="Trebuchet MS" pitchFamily="34" charset="0"/>
            </a:endParaRPr>
          </a:p>
        </p:txBody>
      </p:sp>
      <p:sp>
        <p:nvSpPr>
          <p:cNvPr id="17411" name="Title 2"/>
          <p:cNvSpPr>
            <a:spLocks noGrp="1"/>
          </p:cNvSpPr>
          <p:nvPr>
            <p:ph type="title" idx="4294967295"/>
          </p:nvPr>
        </p:nvSpPr>
        <p:spPr>
          <a:xfrm>
            <a:off x="1295400" y="228599"/>
            <a:ext cx="5867400" cy="976313"/>
          </a:xfrm>
        </p:spPr>
        <p:txBody>
          <a:bodyPr/>
          <a:lstStyle/>
          <a:p>
            <a:r>
              <a:rPr lang="bg-BG" sz="2400" b="1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ПНК </a:t>
            </a:r>
            <a:r>
              <a:rPr lang="bg-BG" sz="24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през </a:t>
            </a:r>
            <a:r>
              <a:rPr lang="bg-BG" sz="2400" b="1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програмен период </a:t>
            </a:r>
            <a:br>
              <a:rPr lang="bg-BG" sz="2400" b="1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</a:br>
            <a:r>
              <a:rPr lang="bg-BG" sz="2400" b="1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2014-2020</a:t>
            </a:r>
            <a:endParaRPr lang="en-US" sz="2400" b="1" dirty="0">
              <a:solidFill>
                <a:srgbClr val="0070C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87120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"/>
          <p:cNvSpPr txBox="1">
            <a:spLocks noChangeArrowheads="1"/>
          </p:cNvSpPr>
          <p:nvPr/>
        </p:nvSpPr>
        <p:spPr bwMode="auto">
          <a:xfrm>
            <a:off x="457200" y="2057400"/>
            <a:ext cx="80772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bg-BG" sz="2400" b="1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Благодаря </a:t>
            </a:r>
            <a:r>
              <a:rPr lang="bg-BG" sz="2400" b="1" dirty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за вниманието</a:t>
            </a:r>
            <a:r>
              <a:rPr lang="bg-BG" sz="2400" b="1" dirty="0" smtClean="0">
                <a:solidFill>
                  <a:srgbClr val="0070C0"/>
                </a:solidFill>
                <a:latin typeface="+mn-lt"/>
                <a:ea typeface="+mj-ea"/>
                <a:cs typeface="Times New Roman" panose="02020603050405020304" pitchFamily="18" charset="0"/>
              </a:rPr>
              <a:t>!</a:t>
            </a:r>
          </a:p>
          <a:p>
            <a:pPr algn="ctr"/>
            <a:endParaRPr lang="ro-RO" sz="2800" b="1" dirty="0">
              <a:solidFill>
                <a:srgbClr val="0070C0"/>
              </a:solidFill>
              <a:latin typeface="+mn-lt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9698" name="Picture 6" descr="C:\Users\Filip\Desktop\fisiere cdr si materiale promovare\VIM elements\1. european union ERD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28600"/>
            <a:ext cx="1535113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63888" y="114300"/>
            <a:ext cx="22764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2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34163" y="114300"/>
            <a:ext cx="2052637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60439" y="3352800"/>
            <a:ext cx="8229600" cy="3325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bg-BG" sz="2000" i="1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Райна Попова</a:t>
            </a:r>
            <a:r>
              <a:rPr lang="bg-BG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, държавен експерт</a:t>
            </a:r>
          </a:p>
          <a:p>
            <a:pPr algn="l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bg-BG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отдел „Програми аз европейско териториално сътрудничество и </a:t>
            </a:r>
            <a:r>
              <a:rPr lang="bg-BG" sz="2000" dirty="0" err="1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добросъседство</a:t>
            </a:r>
            <a:r>
              <a:rPr lang="bg-BG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“</a:t>
            </a:r>
          </a:p>
          <a:p>
            <a:pPr algn="l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bg-BG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Главна дирекция „Управление на териториалното сътрудничество“</a:t>
            </a:r>
            <a:endParaRPr lang="ro-RO" sz="2000" dirty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algn="l" eaLnBrk="1" hangingPunct="1">
              <a:spcBef>
                <a:spcPct val="0"/>
              </a:spcBef>
              <a:defRPr/>
            </a:pPr>
            <a:r>
              <a:rPr lang="en-US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  <a:hlinkClick r:id="rId6"/>
              </a:rPr>
              <a:t>RPopova@mrrb.government.bg</a:t>
            </a:r>
            <a:r>
              <a:rPr lang="en-US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</a:t>
            </a:r>
            <a:endParaRPr lang="bg-BG" sz="2000" dirty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algn="l" eaLnBrk="1" hangingPunct="1">
              <a:spcBef>
                <a:spcPct val="0"/>
              </a:spcBef>
              <a:defRPr/>
            </a:pPr>
            <a:endParaRPr lang="en-US" sz="2000" dirty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algn="l" eaLnBrk="1" hangingPunct="1">
              <a:spcBef>
                <a:spcPct val="0"/>
              </a:spcBef>
              <a:defRPr/>
            </a:pPr>
            <a:r>
              <a:rPr lang="bg-BG" sz="2000" i="1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Милена </a:t>
            </a:r>
            <a:r>
              <a:rPr lang="bg-BG" sz="2000" i="1" dirty="0" err="1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Ковчазова</a:t>
            </a:r>
            <a:r>
              <a:rPr lang="bg-BG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, главен </a:t>
            </a:r>
            <a:r>
              <a:rPr lang="bg-BG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експерт</a:t>
            </a:r>
          </a:p>
          <a:p>
            <a:pPr algn="l" eaLnBrk="1" hangingPunct="1">
              <a:spcBef>
                <a:spcPct val="0"/>
              </a:spcBef>
              <a:defRPr/>
            </a:pPr>
            <a:r>
              <a:rPr lang="bg-BG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 отдел „Финансово управление и контрол“</a:t>
            </a:r>
          </a:p>
          <a:p>
            <a:pPr algn="l" eaLnBrk="1" hangingPunct="1">
              <a:spcBef>
                <a:spcPct val="0"/>
              </a:spcBef>
              <a:defRPr/>
            </a:pPr>
            <a:r>
              <a:rPr lang="bg-BG" sz="2000" dirty="0">
                <a:solidFill>
                  <a:srgbClr val="0070C0"/>
                </a:solidFill>
                <a:ea typeface="+mj-ea"/>
                <a:cs typeface="Times New Roman" panose="02020603050405020304" pitchFamily="18" charset="0"/>
              </a:rPr>
              <a:t>Главна дирекция „Управление на териториалното сътрудничество“</a:t>
            </a:r>
            <a:endParaRPr lang="ro-RO" sz="2000" dirty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en-US" sz="2000" dirty="0" smtClean="0">
                <a:solidFill>
                  <a:srgbClr val="0070C0"/>
                </a:solidFill>
                <a:ea typeface="+mj-ea"/>
                <a:cs typeface="Times New Roman" panose="02020603050405020304" pitchFamily="18" charset="0"/>
                <a:hlinkClick r:id="rId7"/>
              </a:rPr>
              <a:t>MKovchazova@mrrb.government.bg</a:t>
            </a:r>
            <a:endParaRPr lang="bg-BG" sz="2000" dirty="0">
              <a:solidFill>
                <a:srgbClr val="0070C0"/>
              </a:solidFill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7478</TotalTime>
  <Words>678</Words>
  <Application>Microsoft Office PowerPoint</Application>
  <PresentationFormat>On-screen Show (4:3)</PresentationFormat>
  <Paragraphs>67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Times New Roman</vt:lpstr>
      <vt:lpstr>Trebuchet MS</vt:lpstr>
      <vt:lpstr>Wingdings</vt:lpstr>
      <vt:lpstr>Office Theme</vt:lpstr>
      <vt:lpstr>PowerPoint Presentation</vt:lpstr>
      <vt:lpstr>Отговорности на Националния орган по програмата</vt:lpstr>
      <vt:lpstr>PowerPoint Presentation</vt:lpstr>
      <vt:lpstr>PowerPoint Presentation</vt:lpstr>
      <vt:lpstr>Нормативна база на  първо ниво на контрол</vt:lpstr>
      <vt:lpstr>ПНК през програмен период  2014-2020</vt:lpstr>
      <vt:lpstr>PowerPoint Presentation</vt:lpstr>
    </vt:vector>
  </TitlesOfParts>
  <Company>MRQ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weekly reports</cp:lastModifiedBy>
  <cp:revision>733</cp:revision>
  <cp:lastPrinted>2016-02-03T15:52:04Z</cp:lastPrinted>
  <dcterms:created xsi:type="dcterms:W3CDTF">2007-11-21T13:10:07Z</dcterms:created>
  <dcterms:modified xsi:type="dcterms:W3CDTF">2016-02-03T15:57:33Z</dcterms:modified>
</cp:coreProperties>
</file>