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447" r:id="rId2"/>
    <p:sldId id="451" r:id="rId3"/>
    <p:sldId id="454" r:id="rId4"/>
    <p:sldId id="456" r:id="rId5"/>
    <p:sldId id="411" r:id="rId6"/>
    <p:sldId id="453" r:id="rId7"/>
    <p:sldId id="455" r:id="rId8"/>
  </p:sldIdLst>
  <p:sldSz cx="9144000" cy="6858000" type="screen4x3"/>
  <p:notesSz cx="6797675" cy="9928225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8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wg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66"/>
    <a:srgbClr val="FC2812"/>
    <a:srgbClr val="C5C5C5"/>
    <a:srgbClr val="BCCF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4" autoAdjust="0"/>
    <p:restoredTop sz="76097" autoAdjust="0"/>
  </p:normalViewPr>
  <p:slideViewPr>
    <p:cSldViewPr>
      <p:cViewPr varScale="1">
        <p:scale>
          <a:sx n="63" d="100"/>
          <a:sy n="63" d="100"/>
        </p:scale>
        <p:origin x="1982" y="6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501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7" d="100"/>
          <a:sy n="57" d="100"/>
        </p:scale>
        <p:origin x="-2460" y="-84"/>
      </p:cViewPr>
      <p:guideLst>
        <p:guide orient="horz" pos="3128"/>
        <p:guide pos="2141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5553" cy="495691"/>
          </a:xfrm>
          <a:prstGeom prst="rect">
            <a:avLst/>
          </a:prstGeom>
        </p:spPr>
        <p:txBody>
          <a:bodyPr vert="horz" lIns="91117" tIns="45559" rIns="91117" bIns="45559" rtlCol="0"/>
          <a:lstStyle>
            <a:lvl1pPr algn="l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533" y="1"/>
            <a:ext cx="2945553" cy="495691"/>
          </a:xfrm>
          <a:prstGeom prst="rect">
            <a:avLst/>
          </a:prstGeom>
        </p:spPr>
        <p:txBody>
          <a:bodyPr vert="horz" lIns="91117" tIns="45559" rIns="91117" bIns="45559" rtlCol="0"/>
          <a:lstStyle>
            <a:lvl1pPr algn="r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755070D7-6F45-4867-8562-F18679E49EE9}" type="datetimeFigureOut">
              <a:rPr lang="ro-RO"/>
              <a:pPr>
                <a:defRPr/>
              </a:pPr>
              <a:t>09.12.2022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9430935"/>
            <a:ext cx="2945553" cy="495691"/>
          </a:xfrm>
          <a:prstGeom prst="rect">
            <a:avLst/>
          </a:prstGeom>
        </p:spPr>
        <p:txBody>
          <a:bodyPr vert="horz" lIns="91117" tIns="45559" rIns="91117" bIns="45559" rtlCol="0" anchor="b"/>
          <a:lstStyle>
            <a:lvl1pPr algn="l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533" y="9430935"/>
            <a:ext cx="2945553" cy="495691"/>
          </a:xfrm>
          <a:prstGeom prst="rect">
            <a:avLst/>
          </a:prstGeom>
        </p:spPr>
        <p:txBody>
          <a:bodyPr vert="horz" lIns="91117" tIns="45559" rIns="91117" bIns="45559" rtlCol="0" anchor="b"/>
          <a:lstStyle>
            <a:lvl1pPr algn="r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3B18BE95-9A24-4AA0-A21D-6F5EBCB54953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26136251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5553" cy="495691"/>
          </a:xfrm>
          <a:prstGeom prst="rect">
            <a:avLst/>
          </a:prstGeom>
        </p:spPr>
        <p:txBody>
          <a:bodyPr vert="horz" lIns="91117" tIns="45559" rIns="91117" bIns="45559" rtlCol="0"/>
          <a:lstStyle>
            <a:lvl1pPr algn="l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533" y="1"/>
            <a:ext cx="2945553" cy="495691"/>
          </a:xfrm>
          <a:prstGeom prst="rect">
            <a:avLst/>
          </a:prstGeom>
        </p:spPr>
        <p:txBody>
          <a:bodyPr vert="horz" lIns="91117" tIns="45559" rIns="91117" bIns="45559" rtlCol="0"/>
          <a:lstStyle>
            <a:lvl1pPr algn="r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1513F57D-D02A-4DF3-828D-8246D1119CE6}" type="datetimeFigureOut">
              <a:rPr lang="ro-RO"/>
              <a:pPr>
                <a:defRPr/>
              </a:pPr>
              <a:t>09.12.2022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5988" y="744538"/>
            <a:ext cx="4965700" cy="37242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117" tIns="45559" rIns="91117" bIns="45559" rtlCol="0" anchor="ctr"/>
          <a:lstStyle/>
          <a:p>
            <a:pPr lvl="0"/>
            <a:endParaRPr lang="ro-RO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132" y="4717066"/>
            <a:ext cx="5439412" cy="4466023"/>
          </a:xfrm>
          <a:prstGeom prst="rect">
            <a:avLst/>
          </a:prstGeom>
        </p:spPr>
        <p:txBody>
          <a:bodyPr vert="horz" lIns="91117" tIns="45559" rIns="91117" bIns="45559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ro-RO" noProof="0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9430935"/>
            <a:ext cx="2945553" cy="495691"/>
          </a:xfrm>
          <a:prstGeom prst="rect">
            <a:avLst/>
          </a:prstGeom>
        </p:spPr>
        <p:txBody>
          <a:bodyPr vert="horz" lIns="91117" tIns="45559" rIns="91117" bIns="45559" rtlCol="0" anchor="b"/>
          <a:lstStyle>
            <a:lvl1pPr algn="l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533" y="9430935"/>
            <a:ext cx="2945553" cy="495691"/>
          </a:xfrm>
          <a:prstGeom prst="rect">
            <a:avLst/>
          </a:prstGeom>
        </p:spPr>
        <p:txBody>
          <a:bodyPr vert="horz" lIns="91117" tIns="45559" rIns="91117" bIns="45559" rtlCol="0" anchor="b"/>
          <a:lstStyle>
            <a:lvl1pPr algn="r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0B04A4B7-F955-4CD1-A2AB-A0E9A51EB12E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85264013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ro.wikipedia.org/wiki/Binele" TargetMode="External"/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s://ro.wikipedia.org/wiki/R%C4%83ul" TargetMode="Externa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79513" y="696913"/>
            <a:ext cx="4651375" cy="3487737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6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z="1200" b="0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sz="1200" b="0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18942851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În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cadrul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fiecărei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activitati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există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probleme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specifice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de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morală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iar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acolo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unde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in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joc</a:t>
            </a:r>
            <a:r>
              <a:rPr lang="en-US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sunt</a:t>
            </a:r>
            <a:r>
              <a:rPr lang="en-US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fonduri</a:t>
            </a:r>
            <a:r>
              <a:rPr lang="en-US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europene</a:t>
            </a:r>
            <a:r>
              <a:rPr lang="en-US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etica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și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integritatea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capătă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însemnătate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și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mai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mare.</a:t>
            </a:r>
          </a:p>
          <a:p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Etica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și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integritatea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sunt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elemente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cheie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în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desfășurarea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activităților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și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putem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spune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fără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să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greșim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că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succesul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unui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proiect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depinde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într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-o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măsură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de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nivelul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de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respectare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principiilor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etice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și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integritatii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În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timp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ce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Etica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este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despre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ceea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ce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este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corect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sau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greșit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bine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sau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rău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drept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sau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nedrept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 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responsabil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sau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neresponsabil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lăudabil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sau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condamnabil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 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Integritatea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este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lipsa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de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coruptie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si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de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ipocrizie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endParaRPr lang="en-US" dirty="0" smtClean="0"/>
          </a:p>
          <a:p>
            <a:r>
              <a:rPr lang="en-US" dirty="0" err="1" smtClean="0"/>
              <a:t>Prin</a:t>
            </a:r>
            <a:r>
              <a:rPr lang="en-US" dirty="0" smtClean="0"/>
              <a:t> </a:t>
            </a:r>
            <a:r>
              <a:rPr lang="en-US" dirty="0" err="1" smtClean="0"/>
              <a:t>urmare</a:t>
            </a:r>
            <a:r>
              <a:rPr lang="en-US" dirty="0" smtClean="0"/>
              <a:t>, </a:t>
            </a:r>
            <a:r>
              <a:rPr lang="en-US" dirty="0" err="1" smtClean="0"/>
              <a:t>promovarea</a:t>
            </a:r>
            <a:r>
              <a:rPr lang="en-US" dirty="0" smtClean="0"/>
              <a:t> </a:t>
            </a:r>
            <a:r>
              <a:rPr lang="en-US" dirty="0" err="1" smtClean="0"/>
              <a:t>unui</a:t>
            </a:r>
            <a:r>
              <a:rPr lang="en-US" dirty="0" smtClean="0"/>
              <a:t> </a:t>
            </a:r>
            <a:r>
              <a:rPr lang="en-US" dirty="0" err="1" smtClean="0"/>
              <a:t>comportament</a:t>
            </a:r>
            <a:r>
              <a:rPr lang="en-US" dirty="0" smtClean="0"/>
              <a:t> etic </a:t>
            </a:r>
            <a:r>
              <a:rPr lang="en-US" dirty="0" err="1" smtClean="0"/>
              <a:t>adecvat</a:t>
            </a:r>
            <a:r>
              <a:rPr lang="en-US" dirty="0" smtClean="0"/>
              <a:t>, </a:t>
            </a:r>
            <a:r>
              <a:rPr lang="en-US" dirty="0" err="1" smtClean="0"/>
              <a:t>integru</a:t>
            </a:r>
            <a:r>
              <a:rPr lang="en-US" dirty="0" smtClean="0"/>
              <a:t>, </a:t>
            </a:r>
            <a:r>
              <a:rPr lang="en-US" dirty="0" err="1" smtClean="0"/>
              <a:t>atât</a:t>
            </a:r>
            <a:r>
              <a:rPr lang="en-US" dirty="0" smtClean="0"/>
              <a:t> din </a:t>
            </a:r>
            <a:r>
              <a:rPr lang="en-US" dirty="0" err="1" smtClean="0"/>
              <a:t>partea</a:t>
            </a:r>
            <a:r>
              <a:rPr lang="en-US" dirty="0" smtClean="0"/>
              <a:t> lead </a:t>
            </a:r>
            <a:r>
              <a:rPr lang="en-US" dirty="0" err="1" smtClean="0"/>
              <a:t>beneficiarilor</a:t>
            </a:r>
            <a:r>
              <a:rPr lang="en-US" dirty="0" smtClean="0"/>
              <a:t> cat </a:t>
            </a:r>
            <a:r>
              <a:rPr lang="en-US" dirty="0" err="1" smtClean="0"/>
              <a:t>si</a:t>
            </a:r>
            <a:r>
              <a:rPr lang="en-US" dirty="0" smtClean="0"/>
              <a:t> a </a:t>
            </a:r>
            <a:r>
              <a:rPr lang="en-US" dirty="0" err="1" smtClean="0"/>
              <a:t>partenerilor</a:t>
            </a:r>
            <a:r>
              <a:rPr lang="en-US" dirty="0" smtClean="0"/>
              <a:t>, are o </a:t>
            </a:r>
            <a:r>
              <a:rPr lang="en-US" dirty="0" err="1" smtClean="0"/>
              <a:t>importanţă</a:t>
            </a:r>
            <a:r>
              <a:rPr lang="en-US" dirty="0" smtClean="0"/>
              <a:t> </a:t>
            </a:r>
            <a:r>
              <a:rPr lang="en-US" dirty="0" err="1" smtClean="0"/>
              <a:t>capitală</a:t>
            </a:r>
            <a:r>
              <a:rPr lang="en-US" dirty="0" smtClean="0"/>
              <a:t>, cu impact </a:t>
            </a:r>
            <a:r>
              <a:rPr lang="en-US" dirty="0" err="1" smtClean="0"/>
              <a:t>decisiv</a:t>
            </a:r>
            <a:r>
              <a:rPr lang="en-US" dirty="0" smtClean="0"/>
              <a:t> </a:t>
            </a:r>
            <a:r>
              <a:rPr lang="en-US" dirty="0" err="1" smtClean="0"/>
              <a:t>pentru</a:t>
            </a:r>
            <a:r>
              <a:rPr lang="en-US" dirty="0" smtClean="0"/>
              <a:t> </a:t>
            </a:r>
            <a:r>
              <a:rPr lang="en-US" dirty="0" err="1" smtClean="0"/>
              <a:t>rezultatele</a:t>
            </a:r>
            <a:r>
              <a:rPr lang="en-US" dirty="0" smtClean="0"/>
              <a:t> finale ale </a:t>
            </a:r>
            <a:r>
              <a:rPr lang="en-US" dirty="0" err="1" smtClean="0"/>
              <a:t>întregului</a:t>
            </a:r>
            <a:r>
              <a:rPr lang="en-US" baseline="0" dirty="0" smtClean="0"/>
              <a:t> </a:t>
            </a:r>
            <a:r>
              <a:rPr lang="en-US" baseline="0" dirty="0" err="1" smtClean="0"/>
              <a:t>proiect</a:t>
            </a:r>
            <a:r>
              <a:rPr lang="en-US" dirty="0" smtClean="0"/>
              <a:t>. </a:t>
            </a:r>
            <a:endParaRPr lang="ro-RO" dirty="0" smtClean="0"/>
          </a:p>
          <a:p>
            <a:endParaRPr lang="ro-RO" dirty="0"/>
          </a:p>
        </p:txBody>
      </p:sp>
    </p:spTree>
    <p:extLst>
      <p:ext uri="{BB962C8B-B14F-4D97-AF65-F5344CB8AC3E}">
        <p14:creationId xmlns:p14="http://schemas.microsoft.com/office/powerpoint/2010/main" val="69825074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5988" y="744538"/>
            <a:ext cx="4965700" cy="3724275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  <a:norm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Etica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se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ocupă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cu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problemele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de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ordin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moral,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încercând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să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raspunda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la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întrebări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precum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ce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este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 tooltip="Binele"/>
              </a:rPr>
              <a:t>binele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4" tooltip="Răul"/>
              </a:rPr>
              <a:t>răul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? cum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trebuie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să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ne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comportăm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?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 smtClean="0"/>
              <a:t>Rolul</a:t>
            </a:r>
            <a:r>
              <a:rPr lang="en-US" dirty="0" smtClean="0"/>
              <a:t> </a:t>
            </a:r>
            <a:r>
              <a:rPr lang="en-US" dirty="0" err="1" smtClean="0"/>
              <a:t>eticii</a:t>
            </a:r>
            <a:r>
              <a:rPr lang="en-US" dirty="0" smtClean="0"/>
              <a:t> </a:t>
            </a:r>
            <a:r>
              <a:rPr lang="en-US" dirty="0" err="1" smtClean="0"/>
              <a:t>este</a:t>
            </a:r>
            <a:r>
              <a:rPr lang="en-US" dirty="0" smtClean="0"/>
              <a:t> </a:t>
            </a:r>
            <a:r>
              <a:rPr lang="en-US" dirty="0" err="1" smtClean="0"/>
              <a:t>să</a:t>
            </a:r>
            <a:r>
              <a:rPr lang="en-US" dirty="0" smtClean="0"/>
              <a:t> </a:t>
            </a:r>
            <a:r>
              <a:rPr lang="en-US" dirty="0" err="1" smtClean="0"/>
              <a:t>ajute</a:t>
            </a:r>
            <a:r>
              <a:rPr lang="en-US" dirty="0" smtClean="0"/>
              <a:t> </a:t>
            </a:r>
            <a:r>
              <a:rPr lang="en-US" dirty="0" err="1" smtClean="0"/>
              <a:t>oamenii</a:t>
            </a:r>
            <a:r>
              <a:rPr lang="en-US" dirty="0" smtClean="0"/>
              <a:t> </a:t>
            </a:r>
            <a:r>
              <a:rPr lang="en-US" dirty="0" err="1" smtClean="0"/>
              <a:t>şi</a:t>
            </a:r>
            <a:r>
              <a:rPr lang="en-US" dirty="0" smtClean="0"/>
              <a:t> </a:t>
            </a:r>
            <a:r>
              <a:rPr lang="en-US" dirty="0" err="1" smtClean="0"/>
              <a:t>instituţiile</a:t>
            </a:r>
            <a:r>
              <a:rPr lang="en-US" dirty="0" smtClean="0"/>
              <a:t> </a:t>
            </a:r>
            <a:r>
              <a:rPr lang="en-US" dirty="0" err="1" smtClean="0"/>
              <a:t>să</a:t>
            </a:r>
            <a:r>
              <a:rPr lang="en-US" dirty="0" smtClean="0"/>
              <a:t> </a:t>
            </a:r>
            <a:r>
              <a:rPr lang="en-US" dirty="0" err="1" smtClean="0"/>
              <a:t>decidă</a:t>
            </a:r>
            <a:r>
              <a:rPr lang="en-US" dirty="0" smtClean="0"/>
              <a:t> </a:t>
            </a:r>
            <a:r>
              <a:rPr lang="en-US" dirty="0" err="1" smtClean="0"/>
              <a:t>ce</a:t>
            </a:r>
            <a:r>
              <a:rPr lang="en-US" dirty="0" smtClean="0"/>
              <a:t> </a:t>
            </a:r>
            <a:r>
              <a:rPr lang="en-US" dirty="0" err="1" smtClean="0"/>
              <a:t>este</a:t>
            </a:r>
            <a:r>
              <a:rPr lang="en-US" dirty="0" smtClean="0"/>
              <a:t> </a:t>
            </a:r>
            <a:r>
              <a:rPr lang="en-US" dirty="0" err="1" smtClean="0"/>
              <a:t>mai</a:t>
            </a:r>
            <a:r>
              <a:rPr lang="en-US" dirty="0" smtClean="0"/>
              <a:t> bine </a:t>
            </a:r>
            <a:r>
              <a:rPr lang="en-US" dirty="0" err="1" smtClean="0"/>
              <a:t>să</a:t>
            </a:r>
            <a:r>
              <a:rPr lang="en-US" dirty="0" smtClean="0"/>
              <a:t> </a:t>
            </a:r>
            <a:r>
              <a:rPr lang="en-US" dirty="0" err="1" smtClean="0"/>
              <a:t>facă</a:t>
            </a:r>
            <a:r>
              <a:rPr lang="en-US" dirty="0" smtClean="0"/>
              <a:t>, </a:t>
            </a:r>
            <a:r>
              <a:rPr lang="en-US" dirty="0" err="1" smtClean="0"/>
              <a:t>pe</a:t>
            </a:r>
            <a:r>
              <a:rPr lang="en-US" dirty="0" smtClean="0"/>
              <a:t> </a:t>
            </a:r>
            <a:r>
              <a:rPr lang="en-US" dirty="0" err="1" smtClean="0"/>
              <a:t>ce</a:t>
            </a:r>
            <a:r>
              <a:rPr lang="en-US" dirty="0" smtClean="0"/>
              <a:t> </a:t>
            </a:r>
            <a:r>
              <a:rPr lang="en-US" dirty="0" err="1" smtClean="0"/>
              <a:t>criterii</a:t>
            </a:r>
            <a:r>
              <a:rPr lang="en-US" dirty="0" smtClean="0"/>
              <a:t> </a:t>
            </a:r>
            <a:r>
              <a:rPr lang="en-US" dirty="0" err="1" smtClean="0"/>
              <a:t>să</a:t>
            </a:r>
            <a:r>
              <a:rPr lang="en-US" dirty="0" smtClean="0"/>
              <a:t> </a:t>
            </a:r>
            <a:r>
              <a:rPr lang="en-US" dirty="0" err="1" smtClean="0"/>
              <a:t>aleagă</a:t>
            </a:r>
            <a:r>
              <a:rPr lang="en-US" dirty="0" smtClean="0"/>
              <a:t> </a:t>
            </a:r>
            <a:r>
              <a:rPr lang="en-US" dirty="0" err="1" smtClean="0"/>
              <a:t>şi</a:t>
            </a:r>
            <a:r>
              <a:rPr lang="en-US" dirty="0" smtClean="0"/>
              <a:t> care le </a:t>
            </a:r>
            <a:r>
              <a:rPr lang="en-US" dirty="0" err="1" smtClean="0"/>
              <a:t>sunt</a:t>
            </a:r>
            <a:r>
              <a:rPr lang="en-US" dirty="0" smtClean="0"/>
              <a:t> </a:t>
            </a:r>
            <a:r>
              <a:rPr lang="en-US" dirty="0" err="1" smtClean="0"/>
              <a:t>motivaţiile</a:t>
            </a:r>
            <a:r>
              <a:rPr lang="en-US" dirty="0" smtClean="0"/>
              <a:t> morale </a:t>
            </a:r>
            <a:r>
              <a:rPr lang="en-US" dirty="0" err="1" smtClean="0"/>
              <a:t>în</a:t>
            </a:r>
            <a:r>
              <a:rPr lang="en-US" dirty="0" smtClean="0"/>
              <a:t> </a:t>
            </a:r>
            <a:r>
              <a:rPr lang="en-US" dirty="0" err="1" smtClean="0"/>
              <a:t>acţiunile</a:t>
            </a:r>
            <a:r>
              <a:rPr lang="en-US" dirty="0" smtClean="0"/>
              <a:t> </a:t>
            </a:r>
            <a:r>
              <a:rPr lang="en-US" dirty="0" err="1" smtClean="0"/>
              <a:t>lor</a:t>
            </a:r>
            <a:r>
              <a:rPr lang="en-US" dirty="0" smtClean="0"/>
              <a:t>. </a:t>
            </a:r>
          </a:p>
          <a:p>
            <a:endParaRPr lang="ro-RO" dirty="0" smtClean="0"/>
          </a:p>
        </p:txBody>
      </p:sp>
    </p:spTree>
    <p:extLst>
      <p:ext uri="{BB962C8B-B14F-4D97-AF65-F5344CB8AC3E}">
        <p14:creationId xmlns:p14="http://schemas.microsoft.com/office/powerpoint/2010/main" val="182814810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5988" y="744538"/>
            <a:ext cx="4965700" cy="3724275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 smtClean="0"/>
              <a:t>etica</a:t>
            </a:r>
            <a:r>
              <a:rPr lang="en-US" dirty="0" smtClean="0"/>
              <a:t> </a:t>
            </a:r>
            <a:r>
              <a:rPr lang="en-US" dirty="0" err="1" smtClean="0"/>
              <a:t>urmăreşte</a:t>
            </a:r>
            <a:r>
              <a:rPr lang="en-US" dirty="0" smtClean="0"/>
              <a:t> </a:t>
            </a:r>
            <a:r>
              <a:rPr lang="en-US" dirty="0" err="1" smtClean="0"/>
              <a:t>găsirea</a:t>
            </a:r>
            <a:r>
              <a:rPr lang="en-US" dirty="0" smtClean="0"/>
              <a:t> </a:t>
            </a:r>
            <a:r>
              <a:rPr lang="en-US" dirty="0" err="1" smtClean="0"/>
              <a:t>adevărului</a:t>
            </a:r>
            <a:r>
              <a:rPr lang="en-US" dirty="0" smtClean="0"/>
              <a:t>, </a:t>
            </a:r>
            <a:r>
              <a:rPr lang="en-US" dirty="0" err="1" smtClean="0"/>
              <a:t>stabilirea</a:t>
            </a:r>
            <a:r>
              <a:rPr lang="en-US" dirty="0" smtClean="0"/>
              <a:t> </a:t>
            </a:r>
            <a:r>
              <a:rPr lang="en-US" dirty="0" err="1" smtClean="0"/>
              <a:t>izvoarelor</a:t>
            </a:r>
            <a:r>
              <a:rPr lang="en-US" dirty="0" smtClean="0"/>
              <a:t> </a:t>
            </a:r>
            <a:r>
              <a:rPr lang="en-US" dirty="0" err="1" smtClean="0"/>
              <a:t>moralei</a:t>
            </a:r>
            <a:r>
              <a:rPr lang="en-US" dirty="0" smtClean="0"/>
              <a:t>, </a:t>
            </a:r>
            <a:r>
              <a:rPr lang="en-US" dirty="0" err="1" smtClean="0"/>
              <a:t>expunerea</a:t>
            </a:r>
            <a:r>
              <a:rPr lang="en-US" dirty="0" smtClean="0"/>
              <a:t> </a:t>
            </a:r>
            <a:r>
              <a:rPr lang="en-US" dirty="0" err="1" smtClean="0"/>
              <a:t>faptelor</a:t>
            </a:r>
            <a:r>
              <a:rPr lang="en-US" dirty="0" smtClean="0"/>
              <a:t> morale, o </a:t>
            </a:r>
            <a:r>
              <a:rPr lang="en-US" dirty="0" err="1" smtClean="0"/>
              <a:t>analiză</a:t>
            </a:r>
            <a:r>
              <a:rPr lang="en-US" dirty="0" smtClean="0"/>
              <a:t> a </a:t>
            </a:r>
            <a:r>
              <a:rPr lang="en-US" dirty="0" err="1" smtClean="0"/>
              <a:t>simţului</a:t>
            </a:r>
            <a:r>
              <a:rPr lang="en-US" dirty="0" smtClean="0"/>
              <a:t> etic </a:t>
            </a:r>
            <a:r>
              <a:rPr lang="en-US" dirty="0" err="1" smtClean="0"/>
              <a:t>şi</a:t>
            </a:r>
            <a:r>
              <a:rPr lang="en-US" dirty="0" smtClean="0"/>
              <a:t> a </a:t>
            </a:r>
            <a:r>
              <a:rPr lang="en-US" dirty="0" err="1" smtClean="0"/>
              <a:t>conştiinţei</a:t>
            </a:r>
            <a:r>
              <a:rPr lang="en-US" dirty="0" smtClean="0"/>
              <a:t> morale, </a:t>
            </a:r>
            <a:r>
              <a:rPr lang="en-US" dirty="0" err="1" smtClean="0"/>
              <a:t>conturarea</a:t>
            </a:r>
            <a:r>
              <a:rPr lang="en-US" dirty="0" smtClean="0"/>
              <a:t> </a:t>
            </a:r>
            <a:r>
              <a:rPr lang="en-US" dirty="0" err="1" smtClean="0"/>
              <a:t>idealului</a:t>
            </a:r>
            <a:r>
              <a:rPr lang="en-US" dirty="0" smtClean="0"/>
              <a:t> moral, </a:t>
            </a:r>
            <a:r>
              <a:rPr lang="en-US" dirty="0" err="1" smtClean="0"/>
              <a:t>separararea</a:t>
            </a:r>
            <a:r>
              <a:rPr lang="en-US" dirty="0" smtClean="0"/>
              <a:t> </a:t>
            </a:r>
            <a:r>
              <a:rPr lang="en-US" dirty="0" err="1" smtClean="0"/>
              <a:t>binelui</a:t>
            </a:r>
            <a:r>
              <a:rPr lang="en-US" dirty="0" smtClean="0"/>
              <a:t> de </a:t>
            </a:r>
            <a:r>
              <a:rPr lang="en-US" dirty="0" err="1" smtClean="0"/>
              <a:t>rău</a:t>
            </a:r>
            <a:r>
              <a:rPr lang="en-US" dirty="0" smtClean="0"/>
              <a:t>. </a:t>
            </a:r>
            <a:endParaRPr lang="ro-RO" dirty="0" smtClean="0"/>
          </a:p>
          <a:p>
            <a:endParaRPr lang="ro-RO" dirty="0" smtClean="0"/>
          </a:p>
        </p:txBody>
      </p:sp>
    </p:spTree>
    <p:extLst>
      <p:ext uri="{BB962C8B-B14F-4D97-AF65-F5344CB8AC3E}">
        <p14:creationId xmlns:p14="http://schemas.microsoft.com/office/powerpoint/2010/main" val="119547814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5988" y="744538"/>
            <a:ext cx="4965700" cy="3724275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i="1" dirty="0" smtClean="0">
                <a:solidFill>
                  <a:srgbClr val="003366"/>
                </a:solidFill>
                <a:latin typeface="Trebuchet MS" panose="020B0603020202020204" pitchFamily="34" charset="0"/>
              </a:rPr>
              <a:t>Este o </a:t>
            </a:r>
            <a:r>
              <a:rPr lang="en-US" sz="1200" b="1" i="1" dirty="0" err="1" smtClean="0">
                <a:solidFill>
                  <a:srgbClr val="003366"/>
                </a:solidFill>
                <a:latin typeface="Trebuchet MS" panose="020B0603020202020204" pitchFamily="34" charset="0"/>
              </a:rPr>
              <a:t>virtute</a:t>
            </a:r>
            <a:r>
              <a:rPr lang="en-US" sz="1200" b="1" i="1" dirty="0" smtClean="0">
                <a:solidFill>
                  <a:srgbClr val="003366"/>
                </a:solidFill>
                <a:latin typeface="Trebuchet MS" panose="020B0603020202020204" pitchFamily="34" charset="0"/>
              </a:rPr>
              <a:t> </a:t>
            </a:r>
            <a:r>
              <a:rPr lang="en-US" sz="1200" b="1" i="1" dirty="0" err="1" smtClean="0">
                <a:solidFill>
                  <a:srgbClr val="003366"/>
                </a:solidFill>
                <a:latin typeface="Trebuchet MS" panose="020B0603020202020204" pitchFamily="34" charset="0"/>
              </a:rPr>
              <a:t>morală</a:t>
            </a:r>
            <a:r>
              <a:rPr lang="en-US" sz="1200" b="1" i="1" dirty="0" smtClean="0">
                <a:solidFill>
                  <a:srgbClr val="003366"/>
                </a:solidFill>
                <a:latin typeface="Trebuchet MS" panose="020B0603020202020204" pitchFamily="34" charset="0"/>
              </a:rPr>
              <a:t> </a:t>
            </a:r>
            <a:r>
              <a:rPr lang="en-US" sz="1200" b="1" i="1" dirty="0" err="1" smtClean="0">
                <a:solidFill>
                  <a:srgbClr val="003366"/>
                </a:solidFill>
                <a:latin typeface="Trebuchet MS" panose="020B0603020202020204" pitchFamily="34" charset="0"/>
              </a:rPr>
              <a:t>fundamentală</a:t>
            </a:r>
            <a:r>
              <a:rPr lang="en-US" sz="1200" b="1" i="1" dirty="0" smtClean="0">
                <a:solidFill>
                  <a:srgbClr val="003366"/>
                </a:solidFill>
                <a:latin typeface="Trebuchet MS" panose="020B0603020202020204" pitchFamily="34" charset="0"/>
              </a:rPr>
              <a:t> </a:t>
            </a:r>
            <a:r>
              <a:rPr lang="en-US" sz="1200" b="1" i="1" dirty="0" err="1" smtClean="0">
                <a:solidFill>
                  <a:srgbClr val="003366"/>
                </a:solidFill>
                <a:latin typeface="Trebuchet MS" panose="020B0603020202020204" pitchFamily="34" charset="0"/>
              </a:rPr>
              <a:t>și</a:t>
            </a:r>
            <a:r>
              <a:rPr lang="en-US" sz="1200" b="1" i="1" dirty="0" smtClean="0">
                <a:solidFill>
                  <a:srgbClr val="003366"/>
                </a:solidFill>
                <a:latin typeface="Trebuchet MS" panose="020B0603020202020204" pitchFamily="34" charset="0"/>
              </a:rPr>
              <a:t> </a:t>
            </a:r>
            <a:r>
              <a:rPr lang="en-US" sz="1200" b="1" i="1" dirty="0" err="1" smtClean="0">
                <a:solidFill>
                  <a:srgbClr val="003366"/>
                </a:solidFill>
                <a:latin typeface="Trebuchet MS" panose="020B0603020202020204" pitchFamily="34" charset="0"/>
              </a:rPr>
              <a:t>baza</a:t>
            </a:r>
            <a:r>
              <a:rPr lang="en-US" sz="1200" b="1" i="1" dirty="0" smtClean="0">
                <a:solidFill>
                  <a:srgbClr val="003366"/>
                </a:solidFill>
                <a:latin typeface="Trebuchet MS" panose="020B0603020202020204" pitchFamily="34" charset="0"/>
              </a:rPr>
              <a:t> </a:t>
            </a:r>
            <a:r>
              <a:rPr lang="en-US" sz="1200" b="1" i="1" dirty="0" err="1" smtClean="0">
                <a:solidFill>
                  <a:srgbClr val="003366"/>
                </a:solidFill>
                <a:latin typeface="Trebuchet MS" panose="020B0603020202020204" pitchFamily="34" charset="0"/>
              </a:rPr>
              <a:t>pe</a:t>
            </a:r>
            <a:r>
              <a:rPr lang="en-US" sz="1200" b="1" i="1" dirty="0" smtClean="0">
                <a:solidFill>
                  <a:srgbClr val="003366"/>
                </a:solidFill>
                <a:latin typeface="Trebuchet MS" panose="020B0603020202020204" pitchFamily="34" charset="0"/>
              </a:rPr>
              <a:t> care se </a:t>
            </a:r>
            <a:r>
              <a:rPr lang="en-US" sz="1200" b="1" i="1" dirty="0" err="1" smtClean="0">
                <a:solidFill>
                  <a:srgbClr val="003366"/>
                </a:solidFill>
                <a:latin typeface="Trebuchet MS" panose="020B0603020202020204" pitchFamily="34" charset="0"/>
              </a:rPr>
              <a:t>construiește</a:t>
            </a:r>
            <a:r>
              <a:rPr lang="en-US" sz="1200" b="1" i="1" dirty="0" smtClean="0">
                <a:solidFill>
                  <a:srgbClr val="003366"/>
                </a:solidFill>
                <a:latin typeface="Trebuchet MS" panose="020B0603020202020204" pitchFamily="34" charset="0"/>
              </a:rPr>
              <a:t> un </a:t>
            </a:r>
            <a:r>
              <a:rPr lang="en-US" sz="1200" b="1" i="1" dirty="0" err="1" smtClean="0">
                <a:solidFill>
                  <a:srgbClr val="003366"/>
                </a:solidFill>
                <a:latin typeface="Trebuchet MS" panose="020B0603020202020204" pitchFamily="34" charset="0"/>
              </a:rPr>
              <a:t>caracter</a:t>
            </a:r>
            <a:r>
              <a:rPr lang="en-US" sz="1200" b="1" i="1" dirty="0" smtClean="0">
                <a:solidFill>
                  <a:srgbClr val="003366"/>
                </a:solidFill>
                <a:latin typeface="Trebuchet MS" panose="020B0603020202020204" pitchFamily="34" charset="0"/>
              </a:rPr>
              <a:t> bun.</a:t>
            </a:r>
            <a:endParaRPr lang="en-US" sz="1200" b="0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integritatea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nu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înseamnă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doar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 fi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sincer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si</a:t>
            </a:r>
            <a:r>
              <a:rPr lang="en-US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cinstit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Integritatea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este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mai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mult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decât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atât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presupune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coerență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acțiunilor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a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valorilor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a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metodelor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principiilor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așteptărilor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și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rezultatelor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 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Integritatea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exprimă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virtuțile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trăirile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și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aplicarea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convingerilor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fără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discrepanțe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între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ceea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ce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spui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si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ceea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ce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faci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b="0" i="0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fiind</a:t>
            </a:r>
            <a:r>
              <a:rPr lang="en-US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opusul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unor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metehne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cum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ar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fi: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inconsecvența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ipocrizia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sau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falsitatea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 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sz="1200" b="0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350421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b="1" i="1" dirty="0" smtClean="0">
                <a:solidFill>
                  <a:srgbClr val="003366"/>
                </a:solidFill>
                <a:latin typeface="Trebuchet MS" panose="020B0603020202020204" pitchFamily="34" charset="0"/>
              </a:rPr>
              <a:t>O </a:t>
            </a:r>
            <a:r>
              <a:rPr lang="en-US" b="1" i="1" dirty="0" err="1" smtClean="0">
                <a:solidFill>
                  <a:srgbClr val="003366"/>
                </a:solidFill>
                <a:latin typeface="Trebuchet MS" panose="020B0603020202020204" pitchFamily="34" charset="0"/>
              </a:rPr>
              <a:t>persoană</a:t>
            </a:r>
            <a:r>
              <a:rPr lang="en-US" b="1" i="1" dirty="0" smtClean="0">
                <a:solidFill>
                  <a:srgbClr val="003366"/>
                </a:solidFill>
                <a:latin typeface="Trebuchet MS" panose="020B0603020202020204" pitchFamily="34" charset="0"/>
              </a:rPr>
              <a:t> </a:t>
            </a:r>
            <a:r>
              <a:rPr lang="en-US" b="1" i="1" dirty="0" err="1" smtClean="0">
                <a:solidFill>
                  <a:srgbClr val="003366"/>
                </a:solidFill>
                <a:latin typeface="Trebuchet MS" panose="020B0603020202020204" pitchFamily="34" charset="0"/>
              </a:rPr>
              <a:t>integra</a:t>
            </a:r>
            <a:r>
              <a:rPr lang="en-US" b="1" i="1" dirty="0" smtClean="0">
                <a:solidFill>
                  <a:srgbClr val="003366"/>
                </a:solidFill>
                <a:latin typeface="Trebuchet MS" panose="020B0603020202020204" pitchFamily="34" charset="0"/>
              </a:rPr>
              <a:t> </a:t>
            </a:r>
            <a:r>
              <a:rPr lang="en-US" b="1" i="1" dirty="0" err="1" smtClean="0">
                <a:solidFill>
                  <a:srgbClr val="003366"/>
                </a:solidFill>
                <a:latin typeface="Trebuchet MS" panose="020B0603020202020204" pitchFamily="34" charset="0"/>
              </a:rPr>
              <a:t>va</a:t>
            </a:r>
            <a:r>
              <a:rPr lang="en-US" b="1" i="1" dirty="0" smtClean="0">
                <a:solidFill>
                  <a:srgbClr val="003366"/>
                </a:solidFill>
                <a:latin typeface="Trebuchet MS" panose="020B0603020202020204" pitchFamily="34" charset="0"/>
              </a:rPr>
              <a:t> </a:t>
            </a:r>
            <a:r>
              <a:rPr lang="en-US" b="1" i="1" dirty="0" err="1" smtClean="0">
                <a:solidFill>
                  <a:srgbClr val="003366"/>
                </a:solidFill>
                <a:latin typeface="Trebuchet MS" panose="020B0603020202020204" pitchFamily="34" charset="0"/>
              </a:rPr>
              <a:t>demonstra</a:t>
            </a:r>
            <a:r>
              <a:rPr lang="en-US" b="1" i="1" dirty="0" smtClean="0">
                <a:solidFill>
                  <a:srgbClr val="003366"/>
                </a:solidFill>
                <a:latin typeface="Trebuchet MS" panose="020B0603020202020204" pitchFamily="34" charset="0"/>
              </a:rPr>
              <a:t> </a:t>
            </a:r>
            <a:r>
              <a:rPr lang="en-US" b="1" i="1" dirty="0" err="1" smtClean="0">
                <a:solidFill>
                  <a:srgbClr val="003366"/>
                </a:solidFill>
                <a:latin typeface="Trebuchet MS" panose="020B0603020202020204" pitchFamily="34" charset="0"/>
              </a:rPr>
              <a:t>în</a:t>
            </a:r>
            <a:r>
              <a:rPr lang="en-US" b="1" i="1" dirty="0" smtClean="0">
                <a:solidFill>
                  <a:srgbClr val="003366"/>
                </a:solidFill>
                <a:latin typeface="Trebuchet MS" panose="020B0603020202020204" pitchFamily="34" charset="0"/>
              </a:rPr>
              <a:t> mod constant un </a:t>
            </a:r>
            <a:r>
              <a:rPr lang="en-US" b="1" i="1" dirty="0" err="1" smtClean="0">
                <a:solidFill>
                  <a:srgbClr val="003366"/>
                </a:solidFill>
                <a:latin typeface="Trebuchet MS" panose="020B0603020202020204" pitchFamily="34" charset="0"/>
              </a:rPr>
              <a:t>caracter</a:t>
            </a:r>
            <a:r>
              <a:rPr lang="en-US" b="1" i="1" dirty="0" smtClean="0">
                <a:solidFill>
                  <a:srgbClr val="003366"/>
                </a:solidFill>
                <a:latin typeface="Trebuchet MS" panose="020B0603020202020204" pitchFamily="34" charset="0"/>
              </a:rPr>
              <a:t> bun </a:t>
            </a:r>
            <a:r>
              <a:rPr lang="en-US" b="1" i="1" dirty="0" err="1" smtClean="0">
                <a:solidFill>
                  <a:srgbClr val="003366"/>
                </a:solidFill>
                <a:latin typeface="Trebuchet MS" panose="020B0603020202020204" pitchFamily="34" charset="0"/>
              </a:rPr>
              <a:t>prin</a:t>
            </a:r>
            <a:r>
              <a:rPr lang="en-US" b="1" i="1" dirty="0" smtClean="0">
                <a:solidFill>
                  <a:srgbClr val="003366"/>
                </a:solidFill>
                <a:latin typeface="Trebuchet MS" panose="020B0603020202020204" pitchFamily="34" charset="0"/>
              </a:rPr>
              <a:t> </a:t>
            </a:r>
            <a:r>
              <a:rPr lang="en-US" b="1" i="1" dirty="0" err="1" smtClean="0">
                <a:solidFill>
                  <a:srgbClr val="003366"/>
                </a:solidFill>
                <a:latin typeface="Trebuchet MS" panose="020B0603020202020204" pitchFamily="34" charset="0"/>
              </a:rPr>
              <a:t>faptul</a:t>
            </a:r>
            <a:r>
              <a:rPr lang="en-US" b="1" i="1" dirty="0" smtClean="0">
                <a:solidFill>
                  <a:srgbClr val="003366"/>
                </a:solidFill>
                <a:latin typeface="Trebuchet MS" panose="020B0603020202020204" pitchFamily="34" charset="0"/>
              </a:rPr>
              <a:t> </a:t>
            </a:r>
            <a:r>
              <a:rPr lang="en-US" b="1" i="1" dirty="0" err="1" smtClean="0">
                <a:solidFill>
                  <a:srgbClr val="003366"/>
                </a:solidFill>
                <a:latin typeface="Trebuchet MS" panose="020B0603020202020204" pitchFamily="34" charset="0"/>
              </a:rPr>
              <a:t>că</a:t>
            </a:r>
            <a:r>
              <a:rPr lang="en-US" b="1" i="1" dirty="0" smtClean="0">
                <a:solidFill>
                  <a:srgbClr val="003366"/>
                </a:solidFill>
                <a:latin typeface="Trebuchet MS" panose="020B0603020202020204" pitchFamily="34" charset="0"/>
              </a:rPr>
              <a:t> </a:t>
            </a:r>
            <a:r>
              <a:rPr lang="en-US" b="1" i="1" dirty="0" err="1" smtClean="0">
                <a:solidFill>
                  <a:srgbClr val="003366"/>
                </a:solidFill>
                <a:latin typeface="Trebuchet MS" panose="020B0603020202020204" pitchFamily="34" charset="0"/>
              </a:rPr>
              <a:t>este</a:t>
            </a:r>
            <a:r>
              <a:rPr lang="en-US" b="1" i="1" dirty="0" smtClean="0">
                <a:solidFill>
                  <a:srgbClr val="003366"/>
                </a:solidFill>
                <a:latin typeface="Trebuchet MS" panose="020B0603020202020204" pitchFamily="34" charset="0"/>
              </a:rPr>
              <a:t> </a:t>
            </a:r>
            <a:r>
              <a:rPr lang="en-US" b="1" i="1" dirty="0" err="1" smtClean="0">
                <a:solidFill>
                  <a:srgbClr val="003366"/>
                </a:solidFill>
                <a:latin typeface="Trebuchet MS" panose="020B0603020202020204" pitchFamily="34" charset="0"/>
              </a:rPr>
              <a:t>lipsită</a:t>
            </a:r>
            <a:r>
              <a:rPr lang="en-US" b="1" i="1" dirty="0" smtClean="0">
                <a:solidFill>
                  <a:srgbClr val="003366"/>
                </a:solidFill>
                <a:latin typeface="Trebuchet MS" panose="020B0603020202020204" pitchFamily="34" charset="0"/>
              </a:rPr>
              <a:t> de </a:t>
            </a:r>
            <a:r>
              <a:rPr lang="en-US" b="1" i="1" dirty="0" err="1" smtClean="0">
                <a:solidFill>
                  <a:srgbClr val="003366"/>
                </a:solidFill>
                <a:latin typeface="Trebuchet MS" panose="020B0603020202020204" pitchFamily="34" charset="0"/>
              </a:rPr>
              <a:t>corupție</a:t>
            </a:r>
            <a:r>
              <a:rPr lang="en-US" b="1" i="1" dirty="0" smtClean="0">
                <a:solidFill>
                  <a:srgbClr val="003366"/>
                </a:solidFill>
                <a:latin typeface="Trebuchet MS" panose="020B0603020202020204" pitchFamily="34" charset="0"/>
              </a:rPr>
              <a:t> </a:t>
            </a:r>
            <a:r>
              <a:rPr lang="en-US" b="1" i="1" dirty="0" err="1" smtClean="0">
                <a:solidFill>
                  <a:srgbClr val="003366"/>
                </a:solidFill>
                <a:latin typeface="Trebuchet MS" panose="020B0603020202020204" pitchFamily="34" charset="0"/>
              </a:rPr>
              <a:t>și</a:t>
            </a:r>
            <a:r>
              <a:rPr lang="en-US" b="1" i="1" dirty="0" smtClean="0">
                <a:solidFill>
                  <a:srgbClr val="003366"/>
                </a:solidFill>
                <a:latin typeface="Trebuchet MS" panose="020B0603020202020204" pitchFamily="34" charset="0"/>
              </a:rPr>
              <a:t> </a:t>
            </a:r>
            <a:r>
              <a:rPr lang="en-US" b="1" i="1" dirty="0" err="1" smtClean="0">
                <a:solidFill>
                  <a:srgbClr val="003366"/>
                </a:solidFill>
                <a:latin typeface="Trebuchet MS" panose="020B0603020202020204" pitchFamily="34" charset="0"/>
              </a:rPr>
              <a:t>ipocrizie</a:t>
            </a:r>
            <a:r>
              <a:rPr lang="en-US" b="1" i="1" dirty="0" smtClean="0">
                <a:solidFill>
                  <a:srgbClr val="003366"/>
                </a:solidFill>
                <a:latin typeface="Trebuchet MS" panose="020B0603020202020204" pitchFamily="34" charset="0"/>
              </a:rPr>
              <a:t>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b="1" i="1" dirty="0" err="1" smtClean="0">
                <a:solidFill>
                  <a:srgbClr val="003366"/>
                </a:solidFill>
                <a:latin typeface="Trebuchet MS" panose="020B0603020202020204" pitchFamily="34" charset="0"/>
              </a:rPr>
              <a:t>Integritatea</a:t>
            </a:r>
            <a:r>
              <a:rPr lang="en-US" b="1" i="1" dirty="0" smtClean="0">
                <a:solidFill>
                  <a:srgbClr val="003366"/>
                </a:solidFill>
                <a:latin typeface="Trebuchet MS" panose="020B0603020202020204" pitchFamily="34" charset="0"/>
              </a:rPr>
              <a:t> </a:t>
            </a:r>
            <a:r>
              <a:rPr lang="en-US" b="1" i="1" dirty="0" err="1" smtClean="0">
                <a:solidFill>
                  <a:srgbClr val="003366"/>
                </a:solidFill>
                <a:latin typeface="Trebuchet MS" panose="020B0603020202020204" pitchFamily="34" charset="0"/>
              </a:rPr>
              <a:t>este</a:t>
            </a:r>
            <a:r>
              <a:rPr lang="en-US" b="1" i="1" dirty="0" smtClean="0">
                <a:solidFill>
                  <a:srgbClr val="003366"/>
                </a:solidFill>
                <a:latin typeface="Trebuchet MS" panose="020B0603020202020204" pitchFamily="34" charset="0"/>
              </a:rPr>
              <a:t> </a:t>
            </a:r>
            <a:r>
              <a:rPr lang="en-US" b="1" i="1" dirty="0" err="1" smtClean="0">
                <a:solidFill>
                  <a:srgbClr val="003366"/>
                </a:solidFill>
                <a:latin typeface="Trebuchet MS" panose="020B0603020202020204" pitchFamily="34" charset="0"/>
              </a:rPr>
              <a:t>dezvăluită</a:t>
            </a:r>
            <a:r>
              <a:rPr lang="en-US" b="1" i="1" dirty="0" smtClean="0">
                <a:solidFill>
                  <a:srgbClr val="003366"/>
                </a:solidFill>
                <a:latin typeface="Trebuchet MS" panose="020B0603020202020204" pitchFamily="34" charset="0"/>
              </a:rPr>
              <a:t> </a:t>
            </a:r>
            <a:r>
              <a:rPr lang="en-US" b="1" i="1" dirty="0" err="1" smtClean="0">
                <a:solidFill>
                  <a:srgbClr val="003366"/>
                </a:solidFill>
                <a:latin typeface="Trebuchet MS" panose="020B0603020202020204" pitchFamily="34" charset="0"/>
              </a:rPr>
              <a:t>atunci</a:t>
            </a:r>
            <a:r>
              <a:rPr lang="en-US" b="1" i="1" dirty="0" smtClean="0">
                <a:solidFill>
                  <a:srgbClr val="003366"/>
                </a:solidFill>
                <a:latin typeface="Trebuchet MS" panose="020B0603020202020204" pitchFamily="34" charset="0"/>
              </a:rPr>
              <a:t> </a:t>
            </a:r>
            <a:r>
              <a:rPr lang="en-US" b="1" i="1" dirty="0" err="1" smtClean="0">
                <a:solidFill>
                  <a:srgbClr val="003366"/>
                </a:solidFill>
                <a:latin typeface="Trebuchet MS" panose="020B0603020202020204" pitchFamily="34" charset="0"/>
              </a:rPr>
              <a:t>când</a:t>
            </a:r>
            <a:r>
              <a:rPr lang="en-US" b="1" i="1" dirty="0" smtClean="0">
                <a:solidFill>
                  <a:srgbClr val="003366"/>
                </a:solidFill>
                <a:latin typeface="Trebuchet MS" panose="020B0603020202020204" pitchFamily="34" charset="0"/>
              </a:rPr>
              <a:t> </a:t>
            </a:r>
            <a:r>
              <a:rPr lang="en-US" b="1" i="1" dirty="0" err="1" smtClean="0">
                <a:solidFill>
                  <a:srgbClr val="003366"/>
                </a:solidFill>
                <a:latin typeface="Trebuchet MS" panose="020B0603020202020204" pitchFamily="34" charset="0"/>
              </a:rPr>
              <a:t>oamenii</a:t>
            </a:r>
            <a:r>
              <a:rPr lang="en-US" b="1" i="1" dirty="0" smtClean="0">
                <a:solidFill>
                  <a:srgbClr val="003366"/>
                </a:solidFill>
                <a:latin typeface="Trebuchet MS" panose="020B0603020202020204" pitchFamily="34" charset="0"/>
              </a:rPr>
              <a:t> </a:t>
            </a:r>
            <a:r>
              <a:rPr lang="en-US" b="1" i="1" dirty="0" err="1" smtClean="0">
                <a:solidFill>
                  <a:srgbClr val="003366"/>
                </a:solidFill>
                <a:latin typeface="Trebuchet MS" panose="020B0603020202020204" pitchFamily="34" charset="0"/>
              </a:rPr>
              <a:t>acționează</a:t>
            </a:r>
            <a:r>
              <a:rPr lang="en-US" b="1" i="1" dirty="0" smtClean="0">
                <a:solidFill>
                  <a:srgbClr val="003366"/>
                </a:solidFill>
                <a:latin typeface="Trebuchet MS" panose="020B0603020202020204" pitchFamily="34" charset="0"/>
              </a:rPr>
              <a:t> </a:t>
            </a:r>
            <a:r>
              <a:rPr lang="en-US" b="1" i="1" dirty="0" err="1" smtClean="0">
                <a:solidFill>
                  <a:srgbClr val="003366"/>
                </a:solidFill>
                <a:latin typeface="Trebuchet MS" panose="020B0603020202020204" pitchFamily="34" charset="0"/>
              </a:rPr>
              <a:t>indiferent</a:t>
            </a:r>
            <a:r>
              <a:rPr lang="en-US" b="1" i="1" dirty="0" smtClean="0">
                <a:solidFill>
                  <a:srgbClr val="003366"/>
                </a:solidFill>
                <a:latin typeface="Trebuchet MS" panose="020B0603020202020204" pitchFamily="34" charset="0"/>
              </a:rPr>
              <a:t> de </a:t>
            </a:r>
            <a:r>
              <a:rPr lang="en-US" b="1" i="1" dirty="0" err="1" smtClean="0">
                <a:solidFill>
                  <a:srgbClr val="003366"/>
                </a:solidFill>
                <a:latin typeface="Trebuchet MS" panose="020B0603020202020204" pitchFamily="34" charset="0"/>
              </a:rPr>
              <a:t>circumstanțe</a:t>
            </a:r>
            <a:r>
              <a:rPr lang="en-US" b="1" i="1" dirty="0" smtClean="0">
                <a:solidFill>
                  <a:srgbClr val="003366"/>
                </a:solidFill>
                <a:latin typeface="Trebuchet MS" panose="020B0603020202020204" pitchFamily="34" charset="0"/>
              </a:rPr>
              <a:t> </a:t>
            </a:r>
            <a:r>
              <a:rPr lang="en-US" b="1" i="1" dirty="0" err="1" smtClean="0">
                <a:solidFill>
                  <a:srgbClr val="003366"/>
                </a:solidFill>
                <a:latin typeface="Trebuchet MS" panose="020B0603020202020204" pitchFamily="34" charset="0"/>
              </a:rPr>
              <a:t>sau</a:t>
            </a:r>
            <a:r>
              <a:rPr lang="en-US" b="1" i="1" dirty="0" smtClean="0">
                <a:solidFill>
                  <a:srgbClr val="003366"/>
                </a:solidFill>
                <a:latin typeface="Trebuchet MS" panose="020B0603020202020204" pitchFamily="34" charset="0"/>
              </a:rPr>
              <a:t> </a:t>
            </a:r>
            <a:r>
              <a:rPr lang="en-US" b="1" i="1" dirty="0" err="1" smtClean="0">
                <a:solidFill>
                  <a:srgbClr val="003366"/>
                </a:solidFill>
                <a:latin typeface="Trebuchet MS" panose="020B0603020202020204" pitchFamily="34" charset="0"/>
              </a:rPr>
              <a:t>consecințe</a:t>
            </a:r>
            <a:r>
              <a:rPr lang="en-US" b="1" i="1" dirty="0" smtClean="0">
                <a:solidFill>
                  <a:srgbClr val="003366"/>
                </a:solidFill>
                <a:latin typeface="Trebuchet MS" panose="020B0603020202020204" pitchFamily="34" charset="0"/>
              </a:rPr>
              <a:t>. </a:t>
            </a:r>
            <a:r>
              <a:rPr lang="en-US" b="1" i="1" dirty="0" err="1" smtClean="0">
                <a:solidFill>
                  <a:srgbClr val="003366"/>
                </a:solidFill>
                <a:latin typeface="Trebuchet MS" panose="020B0603020202020204" pitchFamily="34" charset="0"/>
              </a:rPr>
              <a:t>Acest</a:t>
            </a:r>
            <a:r>
              <a:rPr lang="en-US" b="1" i="1" dirty="0" smtClean="0">
                <a:solidFill>
                  <a:srgbClr val="003366"/>
                </a:solidFill>
                <a:latin typeface="Trebuchet MS" panose="020B0603020202020204" pitchFamily="34" charset="0"/>
              </a:rPr>
              <a:t> </a:t>
            </a:r>
            <a:r>
              <a:rPr lang="en-US" b="1" i="1" dirty="0" err="1" smtClean="0">
                <a:solidFill>
                  <a:srgbClr val="003366"/>
                </a:solidFill>
                <a:latin typeface="Trebuchet MS" panose="020B0603020202020204" pitchFamily="34" charset="0"/>
              </a:rPr>
              <a:t>lucru</a:t>
            </a:r>
            <a:r>
              <a:rPr lang="en-US" b="1" i="1" dirty="0" smtClean="0">
                <a:solidFill>
                  <a:srgbClr val="003366"/>
                </a:solidFill>
                <a:latin typeface="Trebuchet MS" panose="020B0603020202020204" pitchFamily="34" charset="0"/>
              </a:rPr>
              <a:t> </a:t>
            </a:r>
            <a:r>
              <a:rPr lang="en-US" b="1" i="1" dirty="0" err="1" smtClean="0">
                <a:solidFill>
                  <a:srgbClr val="003366"/>
                </a:solidFill>
                <a:latin typeface="Trebuchet MS" panose="020B0603020202020204" pitchFamily="34" charset="0"/>
              </a:rPr>
              <a:t>necesită</a:t>
            </a:r>
            <a:r>
              <a:rPr lang="en-US" b="1" i="1" dirty="0" smtClean="0">
                <a:solidFill>
                  <a:srgbClr val="003366"/>
                </a:solidFill>
                <a:latin typeface="Trebuchet MS" panose="020B0603020202020204" pitchFamily="34" charset="0"/>
              </a:rPr>
              <a:t> </a:t>
            </a:r>
            <a:r>
              <a:rPr lang="en-US" b="1" i="1" dirty="0" err="1" smtClean="0">
                <a:solidFill>
                  <a:srgbClr val="003366"/>
                </a:solidFill>
                <a:latin typeface="Trebuchet MS" panose="020B0603020202020204" pitchFamily="34" charset="0"/>
              </a:rPr>
              <a:t>adesea</a:t>
            </a:r>
            <a:r>
              <a:rPr lang="en-US" b="1" i="1" dirty="0" smtClean="0">
                <a:solidFill>
                  <a:srgbClr val="003366"/>
                </a:solidFill>
                <a:latin typeface="Trebuchet MS" panose="020B0603020202020204" pitchFamily="34" charset="0"/>
              </a:rPr>
              <a:t> </a:t>
            </a:r>
            <a:r>
              <a:rPr lang="en-US" b="1" i="1" dirty="0" err="1" smtClean="0">
                <a:solidFill>
                  <a:srgbClr val="003366"/>
                </a:solidFill>
                <a:latin typeface="Trebuchet MS" panose="020B0603020202020204" pitchFamily="34" charset="0"/>
              </a:rPr>
              <a:t>curaj</a:t>
            </a:r>
            <a:r>
              <a:rPr lang="en-US" b="1" i="1" dirty="0" smtClean="0">
                <a:solidFill>
                  <a:srgbClr val="003366"/>
                </a:solidFill>
                <a:latin typeface="Trebuchet MS" panose="020B0603020202020204" pitchFamily="34" charset="0"/>
              </a:rPr>
              <a:t> moral. </a:t>
            </a:r>
            <a:r>
              <a:rPr lang="en-US" b="1" i="1" dirty="0" err="1" smtClean="0">
                <a:solidFill>
                  <a:srgbClr val="003366"/>
                </a:solidFill>
                <a:latin typeface="Trebuchet MS" panose="020B0603020202020204" pitchFamily="34" charset="0"/>
              </a:rPr>
              <a:t>Într-adevăr</a:t>
            </a:r>
            <a:r>
              <a:rPr lang="en-US" b="1" i="1" dirty="0" smtClean="0">
                <a:solidFill>
                  <a:srgbClr val="003366"/>
                </a:solidFill>
                <a:latin typeface="Trebuchet MS" panose="020B0603020202020204" pitchFamily="34" charset="0"/>
              </a:rPr>
              <a:t>, </a:t>
            </a:r>
            <a:r>
              <a:rPr lang="en-US" b="1" i="1" dirty="0" err="1" smtClean="0">
                <a:solidFill>
                  <a:srgbClr val="003366"/>
                </a:solidFill>
                <a:latin typeface="Trebuchet MS" panose="020B0603020202020204" pitchFamily="34" charset="0"/>
              </a:rPr>
              <a:t>integritatea</a:t>
            </a:r>
            <a:r>
              <a:rPr lang="en-US" b="1" i="1" dirty="0" smtClean="0">
                <a:solidFill>
                  <a:srgbClr val="003366"/>
                </a:solidFill>
                <a:latin typeface="Trebuchet MS" panose="020B0603020202020204" pitchFamily="34" charset="0"/>
              </a:rPr>
              <a:t> </a:t>
            </a:r>
            <a:r>
              <a:rPr lang="en-US" b="1" i="1" dirty="0" err="1" smtClean="0">
                <a:solidFill>
                  <a:srgbClr val="003366"/>
                </a:solidFill>
                <a:latin typeface="Trebuchet MS" panose="020B0603020202020204" pitchFamily="34" charset="0"/>
              </a:rPr>
              <a:t>este</a:t>
            </a:r>
            <a:r>
              <a:rPr lang="en-US" b="1" i="1" dirty="0" smtClean="0">
                <a:solidFill>
                  <a:srgbClr val="003366"/>
                </a:solidFill>
                <a:latin typeface="Trebuchet MS" panose="020B0603020202020204" pitchFamily="34" charset="0"/>
              </a:rPr>
              <a:t> </a:t>
            </a:r>
            <a:r>
              <a:rPr lang="en-US" b="1" i="1" dirty="0" err="1" smtClean="0">
                <a:solidFill>
                  <a:srgbClr val="003366"/>
                </a:solidFill>
                <a:latin typeface="Trebuchet MS" panose="020B0603020202020204" pitchFamily="34" charset="0"/>
              </a:rPr>
              <a:t>legătura</a:t>
            </a:r>
            <a:r>
              <a:rPr lang="en-US" b="1" i="1" dirty="0" smtClean="0">
                <a:solidFill>
                  <a:srgbClr val="003366"/>
                </a:solidFill>
                <a:latin typeface="Trebuchet MS" panose="020B0603020202020204" pitchFamily="34" charset="0"/>
              </a:rPr>
              <a:t> </a:t>
            </a:r>
            <a:r>
              <a:rPr lang="en-US" b="1" i="1" dirty="0" err="1" smtClean="0">
                <a:solidFill>
                  <a:srgbClr val="003366"/>
                </a:solidFill>
                <a:latin typeface="Trebuchet MS" panose="020B0603020202020204" pitchFamily="34" charset="0"/>
              </a:rPr>
              <a:t>critică</a:t>
            </a:r>
            <a:r>
              <a:rPr lang="en-US" b="1" i="1" dirty="0" smtClean="0">
                <a:solidFill>
                  <a:srgbClr val="003366"/>
                </a:solidFill>
                <a:latin typeface="Trebuchet MS" panose="020B0603020202020204" pitchFamily="34" charset="0"/>
              </a:rPr>
              <a:t> </a:t>
            </a:r>
            <a:r>
              <a:rPr lang="en-US" b="1" i="1" dirty="0" err="1" smtClean="0">
                <a:solidFill>
                  <a:srgbClr val="003366"/>
                </a:solidFill>
                <a:latin typeface="Trebuchet MS" panose="020B0603020202020204" pitchFamily="34" charset="0"/>
              </a:rPr>
              <a:t>dintre</a:t>
            </a:r>
            <a:r>
              <a:rPr lang="en-US" b="1" i="1" dirty="0" smtClean="0">
                <a:solidFill>
                  <a:srgbClr val="003366"/>
                </a:solidFill>
                <a:latin typeface="Trebuchet MS" panose="020B0603020202020204" pitchFamily="34" charset="0"/>
              </a:rPr>
              <a:t> </a:t>
            </a:r>
            <a:r>
              <a:rPr lang="en-US" b="1" i="1" dirty="0" err="1" smtClean="0">
                <a:solidFill>
                  <a:srgbClr val="003366"/>
                </a:solidFill>
                <a:latin typeface="Trebuchet MS" panose="020B0603020202020204" pitchFamily="34" charset="0"/>
              </a:rPr>
              <a:t>etică</a:t>
            </a:r>
            <a:r>
              <a:rPr lang="en-US" b="1" i="1" dirty="0" smtClean="0">
                <a:solidFill>
                  <a:srgbClr val="003366"/>
                </a:solidFill>
                <a:latin typeface="Trebuchet MS" panose="020B0603020202020204" pitchFamily="34" charset="0"/>
              </a:rPr>
              <a:t> </a:t>
            </a:r>
            <a:r>
              <a:rPr lang="en-US" b="1" i="1" dirty="0" err="1" smtClean="0">
                <a:solidFill>
                  <a:srgbClr val="003366"/>
                </a:solidFill>
                <a:latin typeface="Trebuchet MS" panose="020B0603020202020204" pitchFamily="34" charset="0"/>
              </a:rPr>
              <a:t>și</a:t>
            </a:r>
            <a:r>
              <a:rPr lang="en-US" b="1" i="1" dirty="0" smtClean="0">
                <a:solidFill>
                  <a:srgbClr val="003366"/>
                </a:solidFill>
                <a:latin typeface="Trebuchet MS" panose="020B0603020202020204" pitchFamily="34" charset="0"/>
              </a:rPr>
              <a:t> </a:t>
            </a:r>
            <a:r>
              <a:rPr lang="en-US" b="1" i="1" dirty="0" err="1" smtClean="0">
                <a:solidFill>
                  <a:srgbClr val="003366"/>
                </a:solidFill>
                <a:latin typeface="Trebuchet MS" panose="020B0603020202020204" pitchFamily="34" charset="0"/>
              </a:rPr>
              <a:t>acțiune</a:t>
            </a:r>
            <a:r>
              <a:rPr lang="en-US" b="1" i="1" dirty="0" smtClean="0">
                <a:solidFill>
                  <a:srgbClr val="003366"/>
                </a:solidFill>
                <a:latin typeface="Trebuchet MS" panose="020B0603020202020204" pitchFamily="34" charset="0"/>
              </a:rPr>
              <a:t> </a:t>
            </a:r>
            <a:r>
              <a:rPr lang="en-US" b="1" i="1" dirty="0" err="1" smtClean="0">
                <a:solidFill>
                  <a:srgbClr val="003366"/>
                </a:solidFill>
                <a:latin typeface="Trebuchet MS" panose="020B0603020202020204" pitchFamily="34" charset="0"/>
              </a:rPr>
              <a:t>morală</a:t>
            </a:r>
            <a:r>
              <a:rPr lang="en-US" b="1" i="1" dirty="0" smtClean="0">
                <a:solidFill>
                  <a:srgbClr val="003366"/>
                </a:solidFill>
                <a:latin typeface="Trebuchet MS" panose="020B0603020202020204" pitchFamily="34" charset="0"/>
              </a:rPr>
              <a:t>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b="1" i="1" dirty="0" smtClean="0">
              <a:solidFill>
                <a:srgbClr val="003366"/>
              </a:solidFill>
              <a:latin typeface="Trebuchet MS" panose="020B0603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Pentru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constata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dacă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persoană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este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integră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este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suficient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să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observăm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şi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să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analizăm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acțiunile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 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credințele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metodele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măsurile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și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principiile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sale. 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Lipsa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de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integritate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vine din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lipsa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de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forță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interioră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din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lipsă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de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competență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sau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din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lene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Niciuna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nu e o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scuză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toate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se pot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trata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tratamentele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sunt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însă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diferite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endParaRPr lang="en-US" dirty="0" smtClean="0"/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355394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Este important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să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respectăm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principiile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etice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pentru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proteja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buna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implementare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proiectelor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Un cod de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etică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stabilește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orientările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etice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și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cele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mai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bune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practici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ale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unei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organizații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pentru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respectarea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onestității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integrității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și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profesionalismului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Pentru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membrii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unei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organizații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încălcarea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codului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deontologic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poate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duce la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sancțiune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inclusiv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încetarea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contractului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de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munca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Aceste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principii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pot fi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incluse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deasemenea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</a:t>
            </a:r>
            <a:r>
              <a:rPr lang="en-US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in </a:t>
            </a:r>
            <a:r>
              <a:rPr lang="en-US" sz="1200" b="0" i="0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regulamentul</a:t>
            </a:r>
            <a:r>
              <a:rPr lang="en-US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de </a:t>
            </a:r>
            <a:r>
              <a:rPr lang="en-US" sz="1200" b="0" i="0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ordine</a:t>
            </a:r>
            <a:r>
              <a:rPr lang="en-US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interioara</a:t>
            </a:r>
            <a:r>
              <a:rPr lang="en-US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b="0" i="0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intr</a:t>
            </a:r>
            <a:r>
              <a:rPr lang="en-US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-o </a:t>
            </a:r>
            <a:r>
              <a:rPr lang="en-US" sz="1200" b="0" i="0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procedura</a:t>
            </a:r>
            <a:r>
              <a:rPr lang="en-US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in </a:t>
            </a:r>
            <a:r>
              <a:rPr lang="en-US" sz="1200" b="0" i="0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contractele</a:t>
            </a:r>
            <a:r>
              <a:rPr lang="en-US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de </a:t>
            </a:r>
            <a:r>
              <a:rPr lang="en-US" sz="1200" b="0" i="0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munca</a:t>
            </a:r>
            <a:r>
              <a:rPr lang="en-US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etc.</a:t>
            </a:r>
            <a:endParaRPr lang="en-US" sz="1200" b="0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01148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57EE49-B334-42FB-8B2B-8EA23E794D1F}" type="datetimeFigureOut">
              <a:rPr lang="en-US"/>
              <a:pPr>
                <a:defRPr/>
              </a:pPr>
              <a:t>12/9/2022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73A724-C9A4-4D8A-B51C-E0556B74FAF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61BBBD-D0B9-43CA-B1D4-FF01DB57A5EF}" type="datetimeFigureOut">
              <a:rPr lang="en-US"/>
              <a:pPr>
                <a:defRPr/>
              </a:pPr>
              <a:t>12/9/2022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43D612-41B1-4A4D-82F0-4559A58C412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15E5BE-068A-43DC-B0FE-10C7ED041FBF}" type="datetimeFigureOut">
              <a:rPr lang="en-US"/>
              <a:pPr>
                <a:defRPr/>
              </a:pPr>
              <a:t>12/9/2022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5DB198-287B-45DF-841A-47D85C88596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1D4B09-AB38-4386-BE00-3A3B2DA94E62}" type="datetimeFigureOut">
              <a:rPr lang="en-US"/>
              <a:pPr>
                <a:defRPr/>
              </a:pPr>
              <a:t>12/9/2022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3A5E37-44CB-42F2-8E2E-23B311DCC08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34DD5F-F430-4084-9DA2-C8EEB8DC3A7B}" type="datetimeFigureOut">
              <a:rPr lang="en-US"/>
              <a:pPr>
                <a:defRPr/>
              </a:pPr>
              <a:t>12/9/2022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DDAB04-5EC9-4E2F-839D-B67F822F31E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1A93F7-573A-4FDF-B1F4-51087175C1E2}" type="datetimeFigureOut">
              <a:rPr lang="en-US"/>
              <a:pPr>
                <a:defRPr/>
              </a:pPr>
              <a:t>12/9/2022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7CEB0A-6571-4138-A4A4-B863B1FF2C6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06D615-AE49-4C8E-8E0F-671A9A4CF8CE}" type="datetimeFigureOut">
              <a:rPr lang="en-US"/>
              <a:pPr>
                <a:defRPr/>
              </a:pPr>
              <a:t>12/9/2022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46532D-B66C-4E23-B9A3-1CAD12B3687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C9CF08-5D30-443F-B3E0-4F851ED8A57E}" type="datetimeFigureOut">
              <a:rPr lang="en-US"/>
              <a:pPr>
                <a:defRPr/>
              </a:pPr>
              <a:t>12/9/2022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C70BE1-0F57-414C-95EF-27C907EDFEC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C83669-06F3-4AA2-8DC4-AB5A70213BEB}" type="datetimeFigureOut">
              <a:rPr lang="en-US"/>
              <a:pPr>
                <a:defRPr/>
              </a:pPr>
              <a:t>12/9/2022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0CBBBA-B36D-4C95-B115-FF5CE8FE09F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4A2BB0-BE66-441C-A426-9BB3EDFA3111}" type="datetimeFigureOut">
              <a:rPr lang="en-US"/>
              <a:pPr>
                <a:defRPr/>
              </a:pPr>
              <a:t>12/9/2022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896C3E-548B-4066-9B4E-0E0B3BD01F3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4CA149-A2D3-4C09-90E2-62B6DE6F99F3}" type="datetimeFigureOut">
              <a:rPr lang="en-US"/>
              <a:pPr>
                <a:defRPr/>
              </a:pPr>
              <a:t>12/9/2022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36C329-397D-4E26-BF63-0361B7209D6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047E911-CD16-44AC-A4AD-592B35027E3E}" type="datetimeFigureOut">
              <a:rPr lang="en-US"/>
              <a:pPr>
                <a:defRPr/>
              </a:pPr>
              <a:t>12/9/2022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E1F09D9-480D-4A86-93AE-D15555D61F3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5" Type="http://schemas.openxmlformats.org/officeDocument/2006/relationships/image" Target="../media/image3.png"/><Relationship Id="rId4" Type="http://schemas.openxmlformats.org/officeDocument/2006/relationships/hyperlink" Target="http://www.interregrobg.eu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5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jpeg"/><Relationship Id="rId5" Type="http://schemas.openxmlformats.org/officeDocument/2006/relationships/image" Target="../media/image5.png"/><Relationship Id="rId4" Type="http://schemas.openxmlformats.org/officeDocument/2006/relationships/image" Target="../media/image9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jpeg"/><Relationship Id="rId5" Type="http://schemas.openxmlformats.org/officeDocument/2006/relationships/image" Target="../media/image5.png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jpeg"/><Relationship Id="rId5" Type="http://schemas.openxmlformats.org/officeDocument/2006/relationships/image" Target="../media/image5.png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jpeg"/><Relationship Id="rId5" Type="http://schemas.openxmlformats.org/officeDocument/2006/relationships/image" Target="../media/image5.png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2"/>
          <p:cNvSpPr>
            <a:spLocks noChangeArrowheads="1"/>
          </p:cNvSpPr>
          <p:nvPr/>
        </p:nvSpPr>
        <p:spPr bwMode="auto">
          <a:xfrm>
            <a:off x="6858000" y="228600"/>
            <a:ext cx="1905000" cy="9906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15362" name="Rectangle 3"/>
          <p:cNvSpPr>
            <a:spLocks noChangeArrowheads="1"/>
          </p:cNvSpPr>
          <p:nvPr/>
        </p:nvSpPr>
        <p:spPr bwMode="auto">
          <a:xfrm>
            <a:off x="152400" y="152400"/>
            <a:ext cx="1447800" cy="9906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15363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ctrTitle"/>
          </p:nvPr>
        </p:nvSpPr>
        <p:spPr>
          <a:xfrm>
            <a:off x="724973" y="2157223"/>
            <a:ext cx="7772400" cy="1470025"/>
          </a:xfrm>
        </p:spPr>
        <p:txBody>
          <a:bodyPr/>
          <a:lstStyle/>
          <a:p>
            <a:r>
              <a:rPr lang="en-US" sz="2600" b="1" dirty="0" smtClean="0">
                <a:latin typeface="Trebuchet MS" panose="020B0603020202020204" pitchFamily="34" charset="0"/>
              </a:rPr>
              <a:t/>
            </a:r>
            <a:br>
              <a:rPr lang="en-US" sz="2600" b="1" dirty="0" smtClean="0">
                <a:latin typeface="Trebuchet MS" panose="020B0603020202020204" pitchFamily="34" charset="0"/>
              </a:rPr>
            </a:br>
            <a:endParaRPr lang="en-US" sz="2600" b="1" dirty="0">
              <a:latin typeface="Trebuchet MS" panose="020B0603020202020204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9673" y="2098911"/>
            <a:ext cx="8763000" cy="2666999"/>
          </a:xfrm>
        </p:spPr>
        <p:txBody>
          <a:bodyPr/>
          <a:lstStyle/>
          <a:p>
            <a:r>
              <a:rPr lang="ro-RO" sz="3800" b="1" dirty="0" smtClean="0">
                <a:solidFill>
                  <a:srgbClr val="003366"/>
                </a:solidFill>
                <a:latin typeface="Trebuchet MS" panose="020B0603020202020204" pitchFamily="34" charset="0"/>
              </a:rPr>
              <a:t>Etică și Integritate</a:t>
            </a:r>
            <a:endParaRPr lang="en-US" sz="3800" b="1" dirty="0">
              <a:solidFill>
                <a:srgbClr val="003366"/>
              </a:solidFill>
              <a:latin typeface="Trebuchet MS" panose="020B0603020202020204" pitchFamily="34" charset="0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3288" y="293606"/>
            <a:ext cx="1606656" cy="1172212"/>
          </a:xfrm>
          <a:prstGeom prst="rect">
            <a:avLst/>
          </a:prstGeom>
        </p:spPr>
      </p:pic>
      <p:sp>
        <p:nvSpPr>
          <p:cNvPr id="14" name="Title 6"/>
          <p:cNvSpPr txBox="1">
            <a:spLocks/>
          </p:cNvSpPr>
          <p:nvPr/>
        </p:nvSpPr>
        <p:spPr bwMode="auto">
          <a:xfrm>
            <a:off x="1895911" y="5454463"/>
            <a:ext cx="5410200" cy="7642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o-RO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12 Decembrie</a:t>
            </a:r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, 202</a:t>
            </a:r>
            <a:r>
              <a:rPr lang="ro-RO" sz="24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2</a:t>
            </a:r>
            <a:r>
              <a:rPr lang="en-US" sz="24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, </a:t>
            </a: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Online</a:t>
            </a:r>
            <a:endParaRPr lang="ro-RO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rebuchet MS" pitchFamily="34" charset="0"/>
            </a:endParaRPr>
          </a:p>
          <a:p>
            <a:r>
              <a:rPr lang="en-US" sz="2400" b="1" dirty="0" smtClean="0">
                <a:solidFill>
                  <a:srgbClr val="003366"/>
                </a:solidFill>
                <a:latin typeface="Trebuchet MS" panose="020B0603020202020204" pitchFamily="34" charset="0"/>
              </a:rPr>
              <a:t/>
            </a:r>
            <a:br>
              <a:rPr lang="en-US" sz="2400" b="1" dirty="0" smtClean="0">
                <a:solidFill>
                  <a:srgbClr val="003366"/>
                </a:solidFill>
                <a:latin typeface="Trebuchet MS" panose="020B0603020202020204" pitchFamily="34" charset="0"/>
              </a:rPr>
            </a:br>
            <a:r>
              <a:rPr lang="en-US" sz="2400" b="1" dirty="0" smtClean="0">
                <a:latin typeface="Trebuchet MS" panose="020B0603020202020204" pitchFamily="34" charset="0"/>
              </a:rPr>
              <a:t/>
            </a:r>
            <a:br>
              <a:rPr lang="en-US" sz="2400" b="1" dirty="0" smtClean="0">
                <a:latin typeface="Trebuchet MS" panose="020B0603020202020204" pitchFamily="34" charset="0"/>
              </a:rPr>
            </a:br>
            <a:r>
              <a:rPr lang="ro-RO" sz="1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  <a:ea typeface="+mn-ea"/>
                <a:cs typeface="Arial" charset="0"/>
                <a:hlinkClick r:id="rId4"/>
              </a:rPr>
              <a:t>www.interregrobg.eu</a:t>
            </a:r>
            <a:r>
              <a:rPr lang="ro-RO" sz="1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  <a:ea typeface="+mn-ea"/>
                <a:cs typeface="Arial" charset="0"/>
              </a:rPr>
              <a:t> </a:t>
            </a:r>
            <a:endParaRPr lang="en-US" sz="1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rebuchet MS" pitchFamily="34" charset="0"/>
              <a:ea typeface="+mn-ea"/>
              <a:cs typeface="Arial" charset="0"/>
            </a:endParaRPr>
          </a:p>
          <a:p>
            <a:endParaRPr lang="en-US" sz="2400" b="1" dirty="0">
              <a:latin typeface="Trebuchet MS" panose="020B060302020202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24200" y="3273730"/>
            <a:ext cx="2889066" cy="1282631"/>
          </a:xfrm>
          <a:prstGeom prst="rect">
            <a:avLst/>
          </a:prstGeom>
        </p:spPr>
      </p:pic>
      <p:pic>
        <p:nvPicPr>
          <p:cNvPr id="15" name="Picture 1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688" y="331788"/>
            <a:ext cx="4278312" cy="779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1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09021" y="228600"/>
            <a:ext cx="1006475" cy="113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7675456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1070">
        <p15:prstTrans prst="peelOff"/>
      </p:transition>
    </mc:Choice>
    <mc:Fallback xmlns="">
      <p:transition spd="slow" advClick="0" advTm="107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832" y="5791200"/>
            <a:ext cx="1908175" cy="877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24" y="540389"/>
            <a:ext cx="8643870" cy="6131746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685800" y="2514600"/>
            <a:ext cx="7956707" cy="1569660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o-RO" sz="3200" b="1" dirty="0" smtClean="0">
                <a:solidFill>
                  <a:srgbClr val="0033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Cel mai bun mod de a câștiga respect și încredere este de a demonstra etică și integritate în activitatea zilnică.</a:t>
            </a:r>
            <a:endParaRPr lang="ro-RO" sz="3200" b="1" dirty="0">
              <a:solidFill>
                <a:srgbClr val="0033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rebuchet MS" panose="020B0603020202020204" pitchFamily="34" charset="0"/>
            </a:endParaRPr>
          </a:p>
        </p:txBody>
      </p:sp>
      <p:pic>
        <p:nvPicPr>
          <p:cNvPr id="8" name="Picture 1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3302" y="5805487"/>
            <a:ext cx="741931" cy="840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688" y="331788"/>
            <a:ext cx="3211512" cy="5851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02611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 eaLnBrk="1" hangingPunct="1">
              <a:lnSpc>
                <a:spcPct val="150000"/>
              </a:lnSpc>
              <a:buNone/>
            </a:pPr>
            <a:endParaRPr lang="en-US" altLang="en-US" sz="2000" dirty="0">
              <a:latin typeface="Trebuchet MS" panose="020B0603020202020204" pitchFamily="34" charset="0"/>
              <a:cs typeface="Arial" panose="020B0604020202020204" pitchFamily="34" charset="0"/>
            </a:endParaRPr>
          </a:p>
          <a:p>
            <a:pPr marL="0" indent="0" algn="just" eaLnBrk="1" hangingPunct="1">
              <a:lnSpc>
                <a:spcPct val="150000"/>
              </a:lnSpc>
              <a:buNone/>
            </a:pPr>
            <a:endParaRPr lang="en-US" altLang="en-US" sz="2000" dirty="0">
              <a:latin typeface="Trebuchet MS" panose="020B0603020202020204" pitchFamily="34" charset="0"/>
              <a:cs typeface="Arial" panose="020B0604020202020204" pitchFamily="34" charset="0"/>
            </a:endParaRPr>
          </a:p>
          <a:p>
            <a:pPr marL="1371600" lvl="3" indent="0" eaLnBrk="1" hangingPunct="1">
              <a:lnSpc>
                <a:spcPct val="150000"/>
              </a:lnSpc>
              <a:buNone/>
            </a:pPr>
            <a:endParaRPr lang="en-US" altLang="en-US" dirty="0" smtClean="0">
              <a:latin typeface="Trebuchet MS" panose="020B0603020202020204" pitchFamily="34" charset="0"/>
              <a:cs typeface="Arial" panose="020B0604020202020204" pitchFamily="34" charset="0"/>
            </a:endParaRPr>
          </a:p>
          <a:p>
            <a:pPr marL="1371600" lvl="3" indent="0" eaLnBrk="1" hangingPunct="1">
              <a:lnSpc>
                <a:spcPct val="150000"/>
              </a:lnSpc>
              <a:buNone/>
            </a:pPr>
            <a:endParaRPr lang="en-US" altLang="en-US" dirty="0" smtClean="0">
              <a:latin typeface="Trebuchet MS" panose="020B0603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684" y="5841539"/>
            <a:ext cx="1908175" cy="877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1"/>
          <p:cNvSpPr/>
          <p:nvPr/>
        </p:nvSpPr>
        <p:spPr>
          <a:xfrm>
            <a:off x="152400" y="1142041"/>
            <a:ext cx="883920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o-RO" sz="3200" b="1" i="1" dirty="0" smtClean="0">
                <a:solidFill>
                  <a:srgbClr val="003366"/>
                </a:solidFill>
                <a:latin typeface="Trebuchet MS" panose="020B0603020202020204" pitchFamily="34" charset="0"/>
              </a:rPr>
              <a:t>Etica</a:t>
            </a:r>
            <a:endParaRPr lang="en-US" sz="3200" b="1" i="1" dirty="0">
              <a:solidFill>
                <a:srgbClr val="003366"/>
              </a:solidFill>
              <a:latin typeface="Trebuchet MS" panose="020B0603020202020204" pitchFamily="34" charset="0"/>
            </a:endParaRPr>
          </a:p>
          <a:p>
            <a:pPr algn="ctr"/>
            <a:endParaRPr lang="ro-RO" sz="3200" b="1" i="1" dirty="0" smtClean="0">
              <a:solidFill>
                <a:srgbClr val="003366"/>
              </a:solidFill>
              <a:latin typeface="Trebuchet MS" panose="020B0603020202020204" pitchFamily="34" charset="0"/>
            </a:endParaRPr>
          </a:p>
          <a:p>
            <a:pPr algn="ctr"/>
            <a:r>
              <a:rPr lang="ro-RO" sz="3200" b="1" i="1" dirty="0" smtClean="0">
                <a:solidFill>
                  <a:srgbClr val="003366"/>
                </a:solidFill>
                <a:latin typeface="Trebuchet MS" panose="020B0603020202020204" pitchFamily="34" charset="0"/>
              </a:rPr>
              <a:t>Principiile morale care guvernează comportamentul unei persoane sau desfășurarea unei activități</a:t>
            </a:r>
            <a:endParaRPr lang="en-US" sz="3200" b="1" i="1" dirty="0">
              <a:solidFill>
                <a:srgbClr val="003366"/>
              </a:solidFill>
              <a:latin typeface="Trebuchet MS" panose="020B0603020202020204" pitchFamily="34" charset="0"/>
            </a:endParaRPr>
          </a:p>
          <a:p>
            <a:pPr algn="ctr"/>
            <a:endParaRPr lang="en-US" sz="3200" b="1" i="1" dirty="0">
              <a:solidFill>
                <a:srgbClr val="003366"/>
              </a:solidFill>
              <a:latin typeface="Trebuchet MS" panose="020B0603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42182">
            <a:off x="4716142" y="3906346"/>
            <a:ext cx="3220480" cy="2223073"/>
          </a:xfrm>
          <a:prstGeom prst="rect">
            <a:avLst/>
          </a:prstGeom>
        </p:spPr>
      </p:pic>
      <p:pic>
        <p:nvPicPr>
          <p:cNvPr id="8" name="Picture 1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3302" y="5805487"/>
            <a:ext cx="741931" cy="840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1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688" y="331788"/>
            <a:ext cx="4278312" cy="779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33230922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 eaLnBrk="1" hangingPunct="1">
              <a:lnSpc>
                <a:spcPct val="150000"/>
              </a:lnSpc>
              <a:buNone/>
            </a:pPr>
            <a:endParaRPr lang="en-US" altLang="en-US" sz="2000" dirty="0">
              <a:latin typeface="Trebuchet MS" panose="020B0603020202020204" pitchFamily="34" charset="0"/>
              <a:cs typeface="Arial" panose="020B0604020202020204" pitchFamily="34" charset="0"/>
            </a:endParaRPr>
          </a:p>
          <a:p>
            <a:pPr marL="0" indent="0" algn="just" eaLnBrk="1" hangingPunct="1">
              <a:lnSpc>
                <a:spcPct val="150000"/>
              </a:lnSpc>
              <a:buNone/>
            </a:pPr>
            <a:endParaRPr lang="en-US" altLang="en-US" sz="2000" dirty="0">
              <a:latin typeface="Trebuchet MS" panose="020B0603020202020204" pitchFamily="34" charset="0"/>
              <a:cs typeface="Arial" panose="020B0604020202020204" pitchFamily="34" charset="0"/>
            </a:endParaRPr>
          </a:p>
          <a:p>
            <a:pPr marL="1371600" lvl="3" indent="0" eaLnBrk="1" hangingPunct="1">
              <a:lnSpc>
                <a:spcPct val="150000"/>
              </a:lnSpc>
              <a:buNone/>
            </a:pPr>
            <a:endParaRPr lang="en-US" altLang="en-US" dirty="0" smtClean="0">
              <a:latin typeface="Trebuchet MS" panose="020B0603020202020204" pitchFamily="34" charset="0"/>
              <a:cs typeface="Arial" panose="020B0604020202020204" pitchFamily="34" charset="0"/>
            </a:endParaRPr>
          </a:p>
          <a:p>
            <a:pPr marL="1371600" lvl="3" indent="0" eaLnBrk="1" hangingPunct="1">
              <a:lnSpc>
                <a:spcPct val="150000"/>
              </a:lnSpc>
              <a:buNone/>
            </a:pPr>
            <a:endParaRPr lang="en-US" altLang="en-US" dirty="0" smtClean="0">
              <a:latin typeface="Trebuchet MS" panose="020B0603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684" y="5841539"/>
            <a:ext cx="1908175" cy="877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1"/>
          <p:cNvSpPr/>
          <p:nvPr/>
        </p:nvSpPr>
        <p:spPr>
          <a:xfrm>
            <a:off x="229780" y="1879925"/>
            <a:ext cx="883920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o-RO" sz="3200" b="1" i="1" dirty="0" smtClean="0">
                <a:solidFill>
                  <a:srgbClr val="003366"/>
                </a:solidFill>
                <a:latin typeface="Trebuchet MS" panose="020B0603020202020204" pitchFamily="34" charset="0"/>
              </a:rPr>
              <a:t>Etica oferă un cadru pentru înțelegerea și interpretarea binelui și răului în societate.</a:t>
            </a:r>
            <a:endParaRPr lang="en-US" sz="3200" b="1" i="1" dirty="0">
              <a:solidFill>
                <a:srgbClr val="003366"/>
              </a:solidFill>
              <a:latin typeface="Trebuchet MS" panose="020B0603020202020204" pitchFamily="34" charset="0"/>
            </a:endParaRPr>
          </a:p>
          <a:p>
            <a:pPr algn="ctr"/>
            <a:endParaRPr lang="en-US" sz="3200" b="1" i="1" dirty="0">
              <a:solidFill>
                <a:srgbClr val="003366"/>
              </a:solidFill>
              <a:latin typeface="Trebuchet MS" panose="020B0603020202020204" pitchFamily="34" charset="0"/>
            </a:endParaRPr>
          </a:p>
          <a:p>
            <a:pPr algn="ctr"/>
            <a:endParaRPr lang="en-US" sz="3200" b="1" i="1" dirty="0">
              <a:solidFill>
                <a:srgbClr val="003366"/>
              </a:solidFill>
              <a:latin typeface="Trebuchet MS" panose="020B0603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0" y="3581400"/>
            <a:ext cx="3962400" cy="2699385"/>
          </a:xfrm>
          <a:prstGeom prst="rect">
            <a:avLst/>
          </a:prstGeom>
        </p:spPr>
      </p:pic>
      <p:pic>
        <p:nvPicPr>
          <p:cNvPr id="8" name="Picture 1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3302" y="5805487"/>
            <a:ext cx="741931" cy="840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1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688" y="331788"/>
            <a:ext cx="4278312" cy="779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21329872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684" y="5841539"/>
            <a:ext cx="1908175" cy="877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1"/>
          <p:cNvSpPr/>
          <p:nvPr/>
        </p:nvSpPr>
        <p:spPr>
          <a:xfrm>
            <a:off x="152400" y="1524000"/>
            <a:ext cx="883920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o-RO" sz="3200" b="1" i="1" dirty="0" smtClean="0">
                <a:solidFill>
                  <a:srgbClr val="003366"/>
                </a:solidFill>
                <a:latin typeface="Trebuchet MS" panose="020B0603020202020204" pitchFamily="34" charset="0"/>
              </a:rPr>
              <a:t>Integritate</a:t>
            </a:r>
            <a:endParaRPr lang="en-US" sz="3200" b="1" i="1" dirty="0" smtClean="0">
              <a:solidFill>
                <a:srgbClr val="003366"/>
              </a:solidFill>
              <a:latin typeface="Trebuchet MS" panose="020B0603020202020204" pitchFamily="34" charset="0"/>
            </a:endParaRPr>
          </a:p>
          <a:p>
            <a:pPr algn="ctr"/>
            <a:endParaRPr lang="en-US" sz="3200" b="1" i="1" dirty="0">
              <a:solidFill>
                <a:srgbClr val="003366"/>
              </a:solidFill>
              <a:latin typeface="Trebuchet MS" panose="020B0603020202020204" pitchFamily="34" charset="0"/>
            </a:endParaRPr>
          </a:p>
          <a:p>
            <a:pPr algn="ctr"/>
            <a:r>
              <a:rPr lang="en-US" sz="3200" b="1" i="1" dirty="0" smtClean="0">
                <a:solidFill>
                  <a:srgbClr val="003366"/>
                </a:solidFill>
                <a:latin typeface="Trebuchet MS" panose="020B0603020202020204" pitchFamily="34" charset="0"/>
              </a:rPr>
              <a:t>“</a:t>
            </a:r>
            <a:r>
              <a:rPr lang="ro-RO" sz="3200" b="1" i="1" dirty="0" smtClean="0">
                <a:solidFill>
                  <a:srgbClr val="003366"/>
                </a:solidFill>
                <a:latin typeface="Trebuchet MS" panose="020B0603020202020204" pitchFamily="34" charset="0"/>
              </a:rPr>
              <a:t>să faci ceea ce trebuie, chiar și atunci când nimeni nu se uită</a:t>
            </a:r>
            <a:r>
              <a:rPr lang="en-US" sz="3200" b="1" i="1" dirty="0" smtClean="0">
                <a:solidFill>
                  <a:srgbClr val="003366"/>
                </a:solidFill>
                <a:latin typeface="Trebuchet MS" panose="020B0603020202020204" pitchFamily="34" charset="0"/>
              </a:rPr>
              <a:t>.”</a:t>
            </a:r>
          </a:p>
          <a:p>
            <a:pPr algn="ctr"/>
            <a:r>
              <a:rPr lang="en-US" sz="3200" b="1" i="1" dirty="0" smtClean="0">
                <a:solidFill>
                  <a:srgbClr val="003366"/>
                </a:solidFill>
                <a:latin typeface="Trebuchet MS" panose="020B0603020202020204" pitchFamily="34" charset="0"/>
              </a:rPr>
              <a:t>  </a:t>
            </a:r>
          </a:p>
          <a:p>
            <a:pPr algn="ctr"/>
            <a:endParaRPr lang="en-US" sz="3200" b="1" i="1" dirty="0">
              <a:solidFill>
                <a:srgbClr val="003366"/>
              </a:solidFill>
              <a:latin typeface="Trebuchet MS" panose="020B0603020202020204" pitchFamily="34" charset="0"/>
            </a:endParaRPr>
          </a:p>
        </p:txBody>
      </p:sp>
      <p:pic>
        <p:nvPicPr>
          <p:cNvPr id="1028" name="Picture 4" descr="Îndoială, Decizia, Diavolul, Înger, Cer, Iad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8400" y="3563216"/>
            <a:ext cx="4572000" cy="304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3302" y="5805487"/>
            <a:ext cx="741931" cy="840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1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688" y="331788"/>
            <a:ext cx="4278312" cy="779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877158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en-US" b="1" i="1" dirty="0" smtClean="0">
              <a:solidFill>
                <a:srgbClr val="003366"/>
              </a:solidFill>
              <a:latin typeface="Trebuchet MS" panose="020B0603020202020204" pitchFamily="34" charset="0"/>
            </a:endParaRPr>
          </a:p>
          <a:p>
            <a:pPr marL="0" indent="0" algn="ctr">
              <a:buNone/>
            </a:pPr>
            <a:r>
              <a:rPr lang="ro-RO" b="1" i="1" dirty="0" smtClean="0">
                <a:solidFill>
                  <a:srgbClr val="003366"/>
                </a:solidFill>
                <a:latin typeface="Trebuchet MS" panose="020B0603020202020204" pitchFamily="34" charset="0"/>
              </a:rPr>
              <a:t>A acționa cu integritate înseamnă înțelegerea, acceptarea și alegerea de a trăi în conformitate cu principiile cuiva, care vor include onestitatea, corectitudinea și decența.</a:t>
            </a:r>
            <a:endParaRPr lang="en-US" b="1" i="1" dirty="0" smtClean="0">
              <a:solidFill>
                <a:srgbClr val="003366"/>
              </a:solidFill>
              <a:latin typeface="Trebuchet MS" panose="020B0603020202020204" pitchFamily="34" charset="0"/>
            </a:endParaRPr>
          </a:p>
          <a:p>
            <a:pPr algn="ctr"/>
            <a:endParaRPr lang="en-US" b="1" i="1" dirty="0">
              <a:solidFill>
                <a:srgbClr val="003366"/>
              </a:solidFill>
              <a:latin typeface="Trebuchet MS" panose="020B0603020202020204" pitchFamily="34" charset="0"/>
            </a:endParaRPr>
          </a:p>
          <a:p>
            <a:endParaRPr 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684" y="5841539"/>
            <a:ext cx="1908175" cy="877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1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3302" y="5805487"/>
            <a:ext cx="741931" cy="840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688" y="331788"/>
            <a:ext cx="4278312" cy="779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15698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5856311"/>
            <a:ext cx="1908175" cy="877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Rectangle 6"/>
          <p:cNvSpPr/>
          <p:nvPr/>
        </p:nvSpPr>
        <p:spPr>
          <a:xfrm>
            <a:off x="152400" y="1524000"/>
            <a:ext cx="8839200" cy="22236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i="1" dirty="0" smtClean="0">
                <a:solidFill>
                  <a:srgbClr val="003366"/>
                </a:solidFill>
                <a:latin typeface="Trebuchet MS" panose="020B0603020202020204" pitchFamily="34" charset="0"/>
              </a:rPr>
              <a:t>Co</a:t>
            </a:r>
            <a:r>
              <a:rPr lang="ro-RO" sz="3200" b="1" i="1" dirty="0" err="1" smtClean="0">
                <a:solidFill>
                  <a:srgbClr val="003366"/>
                </a:solidFill>
                <a:latin typeface="Trebuchet MS" panose="020B0603020202020204" pitchFamily="34" charset="0"/>
              </a:rPr>
              <a:t>dul</a:t>
            </a:r>
            <a:r>
              <a:rPr lang="ro-RO" sz="3200" b="1" i="1" dirty="0" smtClean="0">
                <a:solidFill>
                  <a:srgbClr val="003366"/>
                </a:solidFill>
                <a:latin typeface="Trebuchet MS" panose="020B0603020202020204" pitchFamily="34" charset="0"/>
              </a:rPr>
              <a:t> de etică</a:t>
            </a:r>
            <a:endParaRPr lang="en-US" sz="3200" b="1" i="1" dirty="0" smtClean="0">
              <a:solidFill>
                <a:srgbClr val="003366"/>
              </a:solidFill>
              <a:latin typeface="Trebuchet MS" panose="020B0603020202020204" pitchFamily="34" charset="0"/>
            </a:endParaRPr>
          </a:p>
          <a:p>
            <a:pPr algn="ctr"/>
            <a:endParaRPr lang="en-US" sz="1050" b="1" i="1" dirty="0">
              <a:solidFill>
                <a:srgbClr val="003366"/>
              </a:solidFill>
              <a:latin typeface="Trebuchet MS" panose="020B0603020202020204" pitchFamily="34" charset="0"/>
            </a:endParaRPr>
          </a:p>
          <a:p>
            <a:pPr algn="ctr"/>
            <a:r>
              <a:rPr lang="en-US" sz="3200" b="1" i="1" dirty="0" smtClean="0">
                <a:solidFill>
                  <a:srgbClr val="003366"/>
                </a:solidFill>
                <a:latin typeface="Trebuchet MS" panose="020B0603020202020204" pitchFamily="34" charset="0"/>
              </a:rPr>
              <a:t>- </a:t>
            </a:r>
            <a:r>
              <a:rPr lang="ro-RO" sz="3200" b="1" i="1" dirty="0" smtClean="0">
                <a:solidFill>
                  <a:srgbClr val="003366"/>
                </a:solidFill>
                <a:latin typeface="Trebuchet MS" panose="020B0603020202020204" pitchFamily="34" charset="0"/>
              </a:rPr>
              <a:t>un ghid de principii menit să vă ajute în implementarea proiectului cu onestitate și integritate</a:t>
            </a:r>
            <a:r>
              <a:rPr lang="en-US" sz="3200" b="1" i="1" dirty="0" smtClean="0">
                <a:solidFill>
                  <a:srgbClr val="003366"/>
                </a:solidFill>
                <a:latin typeface="Trebuchet MS" panose="020B0603020202020204" pitchFamily="34" charset="0"/>
              </a:rPr>
              <a:t>. </a:t>
            </a:r>
            <a:endParaRPr lang="en-US" sz="3200" b="1" i="1" dirty="0">
              <a:solidFill>
                <a:srgbClr val="003366"/>
              </a:solidFill>
              <a:latin typeface="Trebuchet MS" panose="020B0603020202020204" pitchFamily="34" charset="0"/>
            </a:endParaRPr>
          </a:p>
        </p:txBody>
      </p:sp>
      <p:pic>
        <p:nvPicPr>
          <p:cNvPr id="2050" name="Picture 2" descr="Misiunea, Viziunea, Valorile, Afaceri, Antrenor, Codul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0" y="3841749"/>
            <a:ext cx="3048000" cy="1873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2131859" y="5901498"/>
            <a:ext cx="547278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it-IT" sz="1400" b="1" dirty="0">
                <a:solidFill>
                  <a:srgbClr val="1F497D">
                    <a:lumMod val="75000"/>
                  </a:srgbClr>
                </a:solidFill>
                <a:latin typeface="Trebuchet MS" panose="020B0603020202020204" pitchFamily="34" charset="0"/>
              </a:rPr>
              <a:t>The content of this material does not necessarily represent the </a:t>
            </a:r>
          </a:p>
          <a:p>
            <a:pPr lvl="0" algn="ctr"/>
            <a:r>
              <a:rPr lang="it-IT" sz="1400" b="1" dirty="0">
                <a:solidFill>
                  <a:srgbClr val="1F497D">
                    <a:lumMod val="75000"/>
                  </a:srgbClr>
                </a:solidFill>
                <a:latin typeface="Trebuchet MS" panose="020B0603020202020204" pitchFamily="34" charset="0"/>
              </a:rPr>
              <a:t>official position of the European Union</a:t>
            </a:r>
            <a:endParaRPr lang="en-US" sz="1400" dirty="0">
              <a:solidFill>
                <a:srgbClr val="FF0000"/>
              </a:solidFill>
              <a:latin typeface="Trebuchet MS" panose="020B0603020202020204" pitchFamily="34" charset="0"/>
            </a:endParaRPr>
          </a:p>
        </p:txBody>
      </p:sp>
      <p:pic>
        <p:nvPicPr>
          <p:cNvPr id="8" name="Picture 1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3302" y="5805487"/>
            <a:ext cx="741931" cy="840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1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688" y="331788"/>
            <a:ext cx="4278312" cy="779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55296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10350</TotalTime>
  <Words>657</Words>
  <Application>Microsoft Office PowerPoint</Application>
  <PresentationFormat>On-screen Show (4:3)</PresentationFormat>
  <Paragraphs>43</Paragraphs>
  <Slides>7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Calibri</vt:lpstr>
      <vt:lpstr>Trebuchet MS</vt:lpstr>
      <vt:lpstr>Office Theme</vt:lpstr>
      <vt:lpstr>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MRQ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GL2</dc:title>
  <dc:creator>vmp</dc:creator>
  <cp:lastModifiedBy>Bogdan MUSAT</cp:lastModifiedBy>
  <cp:revision>1008</cp:revision>
  <cp:lastPrinted>2020-06-30T12:12:26Z</cp:lastPrinted>
  <dcterms:created xsi:type="dcterms:W3CDTF">2007-11-21T13:10:07Z</dcterms:created>
  <dcterms:modified xsi:type="dcterms:W3CDTF">2022-12-09T12:06:33Z</dcterms:modified>
</cp:coreProperties>
</file>