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447" r:id="rId2"/>
    <p:sldId id="451" r:id="rId3"/>
    <p:sldId id="454" r:id="rId4"/>
    <p:sldId id="456" r:id="rId5"/>
    <p:sldId id="411" r:id="rId6"/>
    <p:sldId id="453" r:id="rId7"/>
    <p:sldId id="455" r:id="rId8"/>
  </p:sldIdLst>
  <p:sldSz cx="9144000" cy="6858000" type="screen4x3"/>
  <p:notesSz cx="6797675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wg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FC2812"/>
    <a:srgbClr val="C5C5C5"/>
    <a:srgbClr val="BCCF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4" autoAdjust="0"/>
    <p:restoredTop sz="76097" autoAdjust="0"/>
  </p:normalViewPr>
  <p:slideViewPr>
    <p:cSldViewPr>
      <p:cViewPr varScale="1">
        <p:scale>
          <a:sx n="87" d="100"/>
          <a:sy n="87" d="100"/>
        </p:scale>
        <p:origin x="234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0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460" y="-84"/>
      </p:cViewPr>
      <p:guideLst>
        <p:guide orient="horz" pos="3128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553" cy="495691"/>
          </a:xfrm>
          <a:prstGeom prst="rect">
            <a:avLst/>
          </a:prstGeom>
        </p:spPr>
        <p:txBody>
          <a:bodyPr vert="horz" lIns="91117" tIns="45559" rIns="91117" bIns="45559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533" y="1"/>
            <a:ext cx="2945553" cy="495691"/>
          </a:xfrm>
          <a:prstGeom prst="rect">
            <a:avLst/>
          </a:prstGeom>
        </p:spPr>
        <p:txBody>
          <a:bodyPr vert="horz" lIns="91117" tIns="45559" rIns="91117" bIns="45559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55070D7-6F45-4867-8562-F18679E49EE9}" type="datetimeFigureOut">
              <a:rPr lang="ro-RO"/>
              <a:pPr>
                <a:defRPr/>
              </a:pPr>
              <a:t>07.12.2022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30935"/>
            <a:ext cx="2945553" cy="495691"/>
          </a:xfrm>
          <a:prstGeom prst="rect">
            <a:avLst/>
          </a:prstGeom>
        </p:spPr>
        <p:txBody>
          <a:bodyPr vert="horz" lIns="91117" tIns="45559" rIns="91117" bIns="45559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533" y="9430935"/>
            <a:ext cx="2945553" cy="495691"/>
          </a:xfrm>
          <a:prstGeom prst="rect">
            <a:avLst/>
          </a:prstGeom>
        </p:spPr>
        <p:txBody>
          <a:bodyPr vert="horz" lIns="91117" tIns="45559" rIns="91117" bIns="45559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B18BE95-9A24-4AA0-A21D-6F5EBCB5495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2613625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553" cy="495691"/>
          </a:xfrm>
          <a:prstGeom prst="rect">
            <a:avLst/>
          </a:prstGeom>
        </p:spPr>
        <p:txBody>
          <a:bodyPr vert="horz" lIns="91117" tIns="45559" rIns="91117" bIns="45559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533" y="1"/>
            <a:ext cx="2945553" cy="495691"/>
          </a:xfrm>
          <a:prstGeom prst="rect">
            <a:avLst/>
          </a:prstGeom>
        </p:spPr>
        <p:txBody>
          <a:bodyPr vert="horz" lIns="91117" tIns="45559" rIns="91117" bIns="45559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513F57D-D02A-4DF3-828D-8246D1119CE6}" type="datetimeFigureOut">
              <a:rPr lang="ro-RO"/>
              <a:pPr>
                <a:defRPr/>
              </a:pPr>
              <a:t>07.12.2022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17" tIns="45559" rIns="91117" bIns="45559" rtlCol="0" anchor="ctr"/>
          <a:lstStyle/>
          <a:p>
            <a:pPr lvl="0"/>
            <a:endParaRPr lang="ro-RO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132" y="4717066"/>
            <a:ext cx="5439412" cy="4466023"/>
          </a:xfrm>
          <a:prstGeom prst="rect">
            <a:avLst/>
          </a:prstGeom>
        </p:spPr>
        <p:txBody>
          <a:bodyPr vert="horz" lIns="91117" tIns="45559" rIns="91117" bIns="45559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ro-RO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30935"/>
            <a:ext cx="2945553" cy="495691"/>
          </a:xfrm>
          <a:prstGeom prst="rect">
            <a:avLst/>
          </a:prstGeom>
        </p:spPr>
        <p:txBody>
          <a:bodyPr vert="horz" lIns="91117" tIns="45559" rIns="91117" bIns="45559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533" y="9430935"/>
            <a:ext cx="2945553" cy="495691"/>
          </a:xfrm>
          <a:prstGeom prst="rect">
            <a:avLst/>
          </a:prstGeom>
        </p:spPr>
        <p:txBody>
          <a:bodyPr vert="horz" lIns="91117" tIns="45559" rIns="91117" bIns="45559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B04A4B7-F955-4CD1-A2AB-A0E9A51EB12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5264013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79513" y="696913"/>
            <a:ext cx="4651375" cy="348773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8942851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В рамките на всяка дейност има специфични морални проблеми, а когато става въпрос за европейски средства, етиката и почтеността придобиват още по-голямо значение. Етиката и почтеността са ключови елементи при извършването на дейности и можем да кажем, без да грешим, че успехът на един проект зависи до известна степен от нивото на спазване на етичните принципи и почтеност. Докато етиката е за това какво е правилно или грешно, добро или лошо, справедливо или несправедливо, отговорно или безотговорно, похвално или осъдително, почтеността е липсата на корупция и лицемерие. </a:t>
            </a:r>
            <a:endParaRPr lang="en-US" dirty="0" smtClean="0"/>
          </a:p>
          <a:p>
            <a:endParaRPr lang="en-US" dirty="0" smtClean="0"/>
          </a:p>
          <a:p>
            <a:r>
              <a:rPr lang="bg-BG" dirty="0" smtClean="0"/>
              <a:t>Ето защо насърчаването на подходящо, цялостно етично поведение, както от страна на водещите бенефициенти, така и от страна на партньорите, е от първостепенно значение, с решаващо въздействие върху крайните резултати от целия проект.</a:t>
            </a: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6982507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5988" y="744538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Етиката се занимава с морални въпроси, опитвайки се да отговори на въпроси като: какво е добро/зло? как трябва да се държим?Ролята на етиката е да помага на хората и институциите да решат какво е най-добре да направят, какви критерии да изберат и какви са техните морални мотиви в действията им.</a:t>
            </a:r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18281481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5988" y="744538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етиката се стреми да намери истината, да установи източниците на морала, да разкрие моралните факти, да анализира етичния усет и моралната съвест, да очертае моралния идеал, да отдели доброто от злото.</a:t>
            </a:r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11954781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5988" y="744538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Това е основна морална добродетел и основата, върху която се гради добрият характер. Почтеността не означава само да си искрен и честен. Почтеността е нещо повече от това, тя предполага съгласуваност на действия, ценности, методи, принципи, очаквания и резултати. Почтеността изразява добродетелите, чувствата и прилагането на вярванията, без несъответствия между това, което казвате и това, което правите, като е обратното на някои методи като: непоследователност, лицемерие или лъжа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5042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Честният човек постоянно ще демонстрира добър характер, като е свободен от корупция и лицемерие.Почтеността се разкрива, когато хората действат независимо от обстоятелствата или последствията. Това често изисква морална смелост. Всъщност почтеността е критичната връзка между етиката и моралните действия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="1" i="1" dirty="0" smtClean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 да разберете дали човек е почтен, достатъчно е да наблюдавате и анализирате неговите действия, вярвания, методи, мерки и принципи.Липсата на почтеност идва от липса на вътрешна сила, липса на компетентност или мързел. Нито едно не е извинение, всички могат да бъдат лекувани, но лечението е различно.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35539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Важно е да се спазват етичните принципи, за да се защити правилното изпълнение на проектите.Етичен кодекс определя етичните насоки и най-добрите практики на една организация за честност, почтеност и професионализъм.За членове на организация нарушаването на етичния кодекс може да доведе до санкции, включително прекратяване на трудовото правоотношение.Тези принципи могат да бъдат включени и във вътрешните правилници, в процедура, в трудови договори и др.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01148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7EE49-B334-42FB-8B2B-8EA23E794D1F}" type="datetimeFigureOut">
              <a:rPr lang="en-US"/>
              <a:pPr>
                <a:defRPr/>
              </a:pPr>
              <a:t>12/7/2022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3A724-C9A4-4D8A-B51C-E0556B74FA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1BBBD-D0B9-43CA-B1D4-FF01DB57A5EF}" type="datetimeFigureOut">
              <a:rPr lang="en-US"/>
              <a:pPr>
                <a:defRPr/>
              </a:pPr>
              <a:t>12/7/2022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3D612-41B1-4A4D-82F0-4559A58C41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5E5BE-068A-43DC-B0FE-10C7ED041FBF}" type="datetimeFigureOut">
              <a:rPr lang="en-US"/>
              <a:pPr>
                <a:defRPr/>
              </a:pPr>
              <a:t>12/7/2022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DB198-287B-45DF-841A-47D85C8859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D4B09-AB38-4386-BE00-3A3B2DA94E62}" type="datetimeFigureOut">
              <a:rPr lang="en-US"/>
              <a:pPr>
                <a:defRPr/>
              </a:pPr>
              <a:t>12/7/2022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A5E37-44CB-42F2-8E2E-23B311DCC0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4DD5F-F430-4084-9DA2-C8EEB8DC3A7B}" type="datetimeFigureOut">
              <a:rPr lang="en-US"/>
              <a:pPr>
                <a:defRPr/>
              </a:pPr>
              <a:t>12/7/2022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DAB04-5EC9-4E2F-839D-B67F822F31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A93F7-573A-4FDF-B1F4-51087175C1E2}" type="datetimeFigureOut">
              <a:rPr lang="en-US"/>
              <a:pPr>
                <a:defRPr/>
              </a:pPr>
              <a:t>12/7/2022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CEB0A-6571-4138-A4A4-B863B1FF2C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6D615-AE49-4C8E-8E0F-671A9A4CF8CE}" type="datetimeFigureOut">
              <a:rPr lang="en-US"/>
              <a:pPr>
                <a:defRPr/>
              </a:pPr>
              <a:t>12/7/2022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6532D-B66C-4E23-B9A3-1CAD12B368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9CF08-5D30-443F-B3E0-4F851ED8A57E}" type="datetimeFigureOut">
              <a:rPr lang="en-US"/>
              <a:pPr>
                <a:defRPr/>
              </a:pPr>
              <a:t>12/7/2022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70BE1-0F57-414C-95EF-27C907EDFE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83669-06F3-4AA2-8DC4-AB5A70213BEB}" type="datetimeFigureOut">
              <a:rPr lang="en-US"/>
              <a:pPr>
                <a:defRPr/>
              </a:pPr>
              <a:t>12/7/2022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CBBBA-B36D-4C95-B115-FF5CE8FE09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A2BB0-BE66-441C-A426-9BB3EDFA3111}" type="datetimeFigureOut">
              <a:rPr lang="en-US"/>
              <a:pPr>
                <a:defRPr/>
              </a:pPr>
              <a:t>12/7/2022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96C3E-548B-4066-9B4E-0E0B3BD01F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CA149-A2D3-4C09-90E2-62B6DE6F99F3}" type="datetimeFigureOut">
              <a:rPr lang="en-US"/>
              <a:pPr>
                <a:defRPr/>
              </a:pPr>
              <a:t>12/7/2022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6C329-397D-4E26-BF63-0361B7209D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47E911-CD16-44AC-A4AD-592B35027E3E}" type="datetimeFigureOut">
              <a:rPr lang="en-US"/>
              <a:pPr>
                <a:defRPr/>
              </a:pPr>
              <a:t>12/7/2022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E1F09D9-480D-4A86-93AE-D15555D61F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nterregrobg.eu/" TargetMode="External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9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9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724973" y="2157223"/>
            <a:ext cx="7772400" cy="1470025"/>
          </a:xfrm>
        </p:spPr>
        <p:txBody>
          <a:bodyPr/>
          <a:lstStyle/>
          <a:p>
            <a:r>
              <a:rPr lang="en-US" sz="2600" b="1" dirty="0" smtClean="0">
                <a:latin typeface="Trebuchet MS" panose="020B0603020202020204" pitchFamily="34" charset="0"/>
              </a:rPr>
              <a:t/>
            </a:r>
            <a:br>
              <a:rPr lang="en-US" sz="2600" b="1" dirty="0" smtClean="0">
                <a:latin typeface="Trebuchet MS" panose="020B0603020202020204" pitchFamily="34" charset="0"/>
              </a:rPr>
            </a:br>
            <a:endParaRPr lang="en-US" sz="2600" b="1" dirty="0">
              <a:latin typeface="Trebuchet MS" panose="020B0603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9673" y="2098911"/>
            <a:ext cx="8763000" cy="2666999"/>
          </a:xfrm>
        </p:spPr>
        <p:txBody>
          <a:bodyPr/>
          <a:lstStyle/>
          <a:p>
            <a:r>
              <a:rPr lang="bg-BG" sz="3800" b="1" dirty="0">
                <a:solidFill>
                  <a:srgbClr val="003366"/>
                </a:solidFill>
                <a:latin typeface="Trebuchet MS" panose="020B0603020202020204" pitchFamily="34" charset="0"/>
              </a:rPr>
              <a:t>Етика и почтеност</a:t>
            </a:r>
            <a:endParaRPr lang="en-US" sz="3800" b="1" dirty="0">
              <a:solidFill>
                <a:srgbClr val="003366"/>
              </a:solidFill>
              <a:latin typeface="Trebuchet MS" panose="020B0603020202020204" pitchFamily="34" charset="0"/>
            </a:endParaRPr>
          </a:p>
        </p:txBody>
      </p:sp>
      <p:sp>
        <p:nvSpPr>
          <p:cNvPr id="14" name="Title 6"/>
          <p:cNvSpPr txBox="1">
            <a:spLocks/>
          </p:cNvSpPr>
          <p:nvPr/>
        </p:nvSpPr>
        <p:spPr bwMode="auto">
          <a:xfrm>
            <a:off x="1895911" y="5454463"/>
            <a:ext cx="5410200" cy="764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bg-BG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08 декември 2022, Онлайн</a:t>
            </a:r>
          </a:p>
          <a:p>
            <a:r>
              <a:rPr lang="en-US" sz="2400" b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/>
            </a:r>
            <a:br>
              <a:rPr lang="en-US" sz="2400" b="1" dirty="0" smtClean="0">
                <a:solidFill>
                  <a:srgbClr val="003366"/>
                </a:solidFill>
                <a:latin typeface="Trebuchet MS" panose="020B0603020202020204" pitchFamily="34" charset="0"/>
              </a:rPr>
            </a:br>
            <a:r>
              <a:rPr lang="en-US" sz="2400" b="1" dirty="0" smtClean="0">
                <a:latin typeface="Trebuchet MS" panose="020B0603020202020204" pitchFamily="34" charset="0"/>
              </a:rPr>
              <a:t/>
            </a:r>
            <a:br>
              <a:rPr lang="en-US" sz="2400" b="1" dirty="0" smtClean="0">
                <a:latin typeface="Trebuchet MS" panose="020B0603020202020204" pitchFamily="34" charset="0"/>
              </a:rPr>
            </a:br>
            <a:r>
              <a:rPr lang="ro-RO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ea typeface="+mn-ea"/>
                <a:cs typeface="Arial" charset="0"/>
                <a:hlinkClick r:id="rId3"/>
              </a:rPr>
              <a:t>www.interregrobg.eu</a:t>
            </a:r>
            <a:r>
              <a:rPr lang="ro-RO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ea typeface="+mn-ea"/>
                <a:cs typeface="Arial" charset="0"/>
              </a:rPr>
              <a:t> </a:t>
            </a:r>
            <a:endParaRPr lang="en-US" sz="1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  <a:ea typeface="+mn-ea"/>
              <a:cs typeface="Arial" charset="0"/>
            </a:endParaRPr>
          </a:p>
          <a:p>
            <a:endParaRPr lang="en-US" sz="2400" b="1" dirty="0">
              <a:latin typeface="Trebuchet MS" panose="020B0603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15" y="254101"/>
            <a:ext cx="4854942" cy="97400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261753"/>
            <a:ext cx="1524000" cy="105302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0538" y="255631"/>
            <a:ext cx="1032462" cy="11547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3089806"/>
            <a:ext cx="3328151" cy="1493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7545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70">
        <p15:prstTrans prst="peelOff"/>
      </p:transition>
    </mc:Choice>
    <mc:Fallback xmlns="">
      <p:transition spd="slow" advClick="0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421" y="524821"/>
            <a:ext cx="8943863" cy="617914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838200" y="2667000"/>
            <a:ext cx="7956707" cy="2062103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Най-добрият начин да спечелите уважение и доверие е да демонстрирате етичност и почтеност в ежедневната си </a:t>
            </a:r>
            <a:r>
              <a:rPr lang="ru-RU" sz="3200" b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работа.</a:t>
            </a:r>
            <a:endParaRPr lang="ro-RO" sz="3200" b="1" dirty="0">
              <a:solidFill>
                <a:srgbClr val="0033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118651"/>
            <a:ext cx="4071915" cy="81233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67279" y="5913957"/>
            <a:ext cx="823005" cy="84083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6421" y="5982331"/>
            <a:ext cx="1834779" cy="823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611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 eaLnBrk="1" hangingPunct="1">
              <a:lnSpc>
                <a:spcPct val="150000"/>
              </a:lnSpc>
              <a:buNone/>
            </a:pPr>
            <a:endParaRPr lang="en-US" altLang="en-US" sz="2000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0" indent="0" algn="just" eaLnBrk="1" hangingPunct="1">
              <a:lnSpc>
                <a:spcPct val="150000"/>
              </a:lnSpc>
              <a:buNone/>
            </a:pPr>
            <a:endParaRPr lang="en-US" altLang="en-US" sz="2000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1371600" lvl="3" indent="0" eaLnBrk="1" hangingPunct="1">
              <a:lnSpc>
                <a:spcPct val="150000"/>
              </a:lnSpc>
              <a:buNone/>
            </a:pPr>
            <a:endParaRPr lang="en-US" altLang="en-US" dirty="0" smtClean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1371600" lvl="3" indent="0" eaLnBrk="1" hangingPunct="1">
              <a:lnSpc>
                <a:spcPct val="150000"/>
              </a:lnSpc>
              <a:buNone/>
            </a:pPr>
            <a:endParaRPr lang="en-US" altLang="en-US" dirty="0" smtClean="0"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6645" y="1364247"/>
            <a:ext cx="88392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Етика</a:t>
            </a:r>
            <a:endParaRPr lang="en-US" sz="3200" b="1" i="1" dirty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algn="ctr"/>
            <a:endParaRPr lang="ro-RO" sz="3200" b="1" i="1" dirty="0" smtClean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algn="ctr"/>
            <a:r>
              <a:rPr lang="ru-RU" sz="3200" b="1" i="1" dirty="0">
                <a:solidFill>
                  <a:srgbClr val="003366"/>
                </a:solidFill>
                <a:latin typeface="Trebuchet MS" panose="020B0603020202020204" pitchFamily="34" charset="0"/>
              </a:rPr>
              <a:t>Морални принципи, които управляват поведението на човек или провеждането на дейност</a:t>
            </a:r>
            <a:endParaRPr lang="en-US" sz="3200" b="1" i="1" dirty="0">
              <a:solidFill>
                <a:srgbClr val="003366"/>
              </a:solidFill>
              <a:latin typeface="Trebuchet MS" panose="020B0603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42182">
            <a:off x="4254286" y="4046059"/>
            <a:ext cx="3220480" cy="222307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258698"/>
            <a:ext cx="4182245" cy="83531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45" y="5997822"/>
            <a:ext cx="1722155" cy="76881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53400" y="5858262"/>
            <a:ext cx="883955" cy="909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23092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 eaLnBrk="1" hangingPunct="1">
              <a:lnSpc>
                <a:spcPct val="150000"/>
              </a:lnSpc>
              <a:buNone/>
            </a:pPr>
            <a:endParaRPr lang="en-US" altLang="en-US" sz="2000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0" indent="0" algn="just" eaLnBrk="1" hangingPunct="1">
              <a:lnSpc>
                <a:spcPct val="150000"/>
              </a:lnSpc>
              <a:buNone/>
            </a:pPr>
            <a:endParaRPr lang="en-US" altLang="en-US" sz="2000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1371600" lvl="3" indent="0" eaLnBrk="1" hangingPunct="1">
              <a:lnSpc>
                <a:spcPct val="150000"/>
              </a:lnSpc>
              <a:buNone/>
            </a:pPr>
            <a:endParaRPr lang="en-US" altLang="en-US" dirty="0" smtClean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1371600" lvl="3" indent="0" eaLnBrk="1" hangingPunct="1">
              <a:lnSpc>
                <a:spcPct val="150000"/>
              </a:lnSpc>
              <a:buNone/>
            </a:pPr>
            <a:endParaRPr lang="en-US" altLang="en-US" dirty="0" smtClean="0"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9780" y="1879925"/>
            <a:ext cx="88392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>
                <a:solidFill>
                  <a:srgbClr val="003366"/>
                </a:solidFill>
                <a:latin typeface="Trebuchet MS" panose="020B0603020202020204" pitchFamily="34" charset="0"/>
              </a:rPr>
              <a:t>Етиката предоставя рамка за разбиране и тълкуване на доброто и злото в обществото</a:t>
            </a:r>
            <a:r>
              <a:rPr lang="ro-RO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.</a:t>
            </a:r>
            <a:endParaRPr lang="en-US" sz="3200" b="1" i="1" dirty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algn="ctr"/>
            <a:endParaRPr lang="en-US" sz="3200" b="1" i="1" dirty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algn="ctr"/>
            <a:endParaRPr lang="en-US" sz="3200" b="1" i="1" dirty="0">
              <a:solidFill>
                <a:srgbClr val="003366"/>
              </a:solidFill>
              <a:latin typeface="Trebuchet MS" panose="020B0603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3581400"/>
            <a:ext cx="3962400" cy="269938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301368"/>
            <a:ext cx="4487045" cy="89619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162" y="5951462"/>
            <a:ext cx="1910038" cy="85706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29600" y="5852694"/>
            <a:ext cx="839380" cy="858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32987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1524000"/>
            <a:ext cx="88392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Почтеност</a:t>
            </a:r>
            <a:endParaRPr lang="en-US" sz="3200" b="1" i="1" dirty="0" smtClean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algn="ctr"/>
            <a:endParaRPr lang="en-US" sz="3200" b="1" i="1" dirty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algn="ctr"/>
            <a:r>
              <a:rPr lang="en-US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“</a:t>
            </a:r>
            <a:r>
              <a:rPr lang="ru-RU" sz="3200" b="1" i="1" dirty="0">
                <a:solidFill>
                  <a:srgbClr val="003366"/>
                </a:solidFill>
                <a:latin typeface="Trebuchet MS" panose="020B0603020202020204" pitchFamily="34" charset="0"/>
              </a:rPr>
              <a:t>Да направиш правилното нещо, дори когато никой не гледа</a:t>
            </a:r>
            <a:r>
              <a:rPr lang="en-US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.”</a:t>
            </a:r>
          </a:p>
          <a:p>
            <a:pPr algn="ctr"/>
            <a:r>
              <a:rPr lang="en-US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 </a:t>
            </a:r>
          </a:p>
          <a:p>
            <a:pPr algn="ctr"/>
            <a:endParaRPr lang="en-US" sz="3200" b="1" i="1" dirty="0">
              <a:solidFill>
                <a:srgbClr val="003366"/>
              </a:solidFill>
              <a:latin typeface="Trebuchet MS" panose="020B0603020202020204" pitchFamily="34" charset="0"/>
            </a:endParaRPr>
          </a:p>
        </p:txBody>
      </p:sp>
      <p:pic>
        <p:nvPicPr>
          <p:cNvPr id="1028" name="Picture 4" descr="Îndoială, Decizia, Diavolul, Înger, Cer, Ia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3563216"/>
            <a:ext cx="4572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204244"/>
            <a:ext cx="4334645" cy="86575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162" y="6054038"/>
            <a:ext cx="1681438" cy="75449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05800" y="5930656"/>
            <a:ext cx="763180" cy="780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715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b="1" i="1" dirty="0" smtClean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marL="0" indent="0" algn="ctr">
              <a:buNone/>
            </a:pPr>
            <a:r>
              <a:rPr lang="ru-RU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Да се действа с </a:t>
            </a:r>
            <a:r>
              <a:rPr lang="ru-RU" b="1" i="1" dirty="0">
                <a:solidFill>
                  <a:srgbClr val="003366"/>
                </a:solidFill>
                <a:latin typeface="Trebuchet MS" panose="020B0603020202020204" pitchFamily="34" charset="0"/>
              </a:rPr>
              <a:t>почтеност означава разбиране, приемане и избор да живеем според нечии принципи, които ще включват честност, справедливост и благоприличие.</a:t>
            </a:r>
            <a:endParaRPr lang="en-US" b="1" i="1" dirty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368" y="228600"/>
            <a:ext cx="4334632" cy="86570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62" y="6054038"/>
            <a:ext cx="1681438" cy="75449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05210" y="5984560"/>
            <a:ext cx="763180" cy="780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69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524000"/>
            <a:ext cx="8839200" cy="2223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3200" b="1" i="1" dirty="0">
                <a:solidFill>
                  <a:srgbClr val="003366"/>
                </a:solidFill>
                <a:latin typeface="Trebuchet MS" panose="020B0603020202020204" pitchFamily="34" charset="0"/>
              </a:rPr>
              <a:t>Етичен </a:t>
            </a:r>
            <a:r>
              <a:rPr lang="bg-BG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кодекс</a:t>
            </a:r>
          </a:p>
          <a:p>
            <a:pPr algn="ctr"/>
            <a:endParaRPr lang="en-US" sz="1050" b="1" i="1" dirty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algn="ctr"/>
            <a:r>
              <a:rPr lang="en-US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- </a:t>
            </a:r>
            <a:r>
              <a:rPr lang="ru-RU" sz="3200" b="1" i="1" dirty="0">
                <a:solidFill>
                  <a:srgbClr val="003366"/>
                </a:solidFill>
                <a:latin typeface="Trebuchet MS" panose="020B0603020202020204" pitchFamily="34" charset="0"/>
              </a:rPr>
              <a:t>ръководство с принципи, предназначени да ви помогнат при изпълнението на проекта с честност и почтеност</a:t>
            </a:r>
            <a:r>
              <a:rPr lang="en-US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. </a:t>
            </a:r>
            <a:endParaRPr lang="en-US" sz="3200" b="1" i="1" dirty="0">
              <a:solidFill>
                <a:srgbClr val="003366"/>
              </a:solidFill>
              <a:latin typeface="Trebuchet MS" panose="020B0603020202020204" pitchFamily="34" charset="0"/>
            </a:endParaRPr>
          </a:p>
        </p:txBody>
      </p:sp>
      <p:pic>
        <p:nvPicPr>
          <p:cNvPr id="2050" name="Picture 2" descr="Misiunea, Viziunea, Valorile, Afaceri, Antrenor, Codu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841749"/>
            <a:ext cx="3048000" cy="1873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133600" y="6089138"/>
            <a:ext cx="54727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>
                <a:solidFill>
                  <a:srgbClr val="1F497D">
                    <a:lumMod val="75000"/>
                  </a:srgbClr>
                </a:solidFill>
                <a:latin typeface="Trebuchet MS" panose="020B0603020202020204" pitchFamily="34" charset="0"/>
              </a:rPr>
              <a:t>Съдържанието на този материал не представлява непременно официалната позиция на Европейския Съюз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5210" y="5984560"/>
            <a:ext cx="763180" cy="78082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" y="5972763"/>
            <a:ext cx="1682642" cy="75597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7368" y="178408"/>
            <a:ext cx="4334632" cy="865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29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10372</TotalTime>
  <Words>614</Words>
  <Application>Microsoft Office PowerPoint</Application>
  <PresentationFormat>On-screen Show (4:3)</PresentationFormat>
  <Paragraphs>33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Trebuchet MS</vt:lpstr>
      <vt:lpstr>Office Theme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MRQ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GL2</dc:title>
  <dc:creator>vmp</dc:creator>
  <cp:lastModifiedBy>Slavena ZHELEVA</cp:lastModifiedBy>
  <cp:revision>1012</cp:revision>
  <cp:lastPrinted>2020-06-30T12:12:26Z</cp:lastPrinted>
  <dcterms:created xsi:type="dcterms:W3CDTF">2007-11-21T13:10:07Z</dcterms:created>
  <dcterms:modified xsi:type="dcterms:W3CDTF">2022-12-07T14:39:19Z</dcterms:modified>
</cp:coreProperties>
</file>